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2" r:id="rId4"/>
    <p:sldId id="264" r:id="rId5"/>
    <p:sldId id="267" r:id="rId6"/>
    <p:sldId id="265" r:id="rId7"/>
    <p:sldId id="277" r:id="rId8"/>
    <p:sldId id="279" r:id="rId9"/>
    <p:sldId id="280" r:id="rId10"/>
    <p:sldId id="266" r:id="rId11"/>
    <p:sldId id="269" r:id="rId12"/>
    <p:sldId id="270" r:id="rId13"/>
    <p:sldId id="272" r:id="rId14"/>
    <p:sldId id="271" r:id="rId15"/>
    <p:sldId id="273" r:id="rId16"/>
    <p:sldId id="276" r:id="rId17"/>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97" d="100"/>
          <a:sy n="97" d="100"/>
        </p:scale>
        <p:origin x="-114"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52B658C-8032-4777-85B4-BBCCEE7675D7}" type="datetimeFigureOut">
              <a:rPr lang="en-US" smtClean="0"/>
              <a:pPr/>
              <a:t>2/20/2012</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B5CE5F5-9FC3-4317-B583-DF936DF308B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2B658C-8032-4777-85B4-BBCCEE7675D7}" type="datetimeFigureOut">
              <a:rPr lang="en-US" smtClean="0"/>
              <a:pPr/>
              <a:t>2/20/2012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B5CE5F5-9FC3-4317-B583-DF936DF308B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2B658C-8032-4777-85B4-BBCCEE7675D7}" type="datetimeFigureOut">
              <a:rPr lang="en-US" smtClean="0"/>
              <a:pPr/>
              <a:t>2/20/2012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B5CE5F5-9FC3-4317-B583-DF936DF308B8}"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2B658C-8032-4777-85B4-BBCCEE7675D7}" type="datetimeFigureOut">
              <a:rPr lang="en-US" smtClean="0"/>
              <a:pPr/>
              <a:t>2/20/2012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B5CE5F5-9FC3-4317-B583-DF936DF308B8}"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2B658C-8032-4777-85B4-BBCCEE7675D7}" type="datetimeFigureOut">
              <a:rPr lang="en-US" smtClean="0"/>
              <a:pPr/>
              <a:t>2/20/2012</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B5CE5F5-9FC3-4317-B583-DF936DF308B8}"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2B658C-8032-4777-85B4-BBCCEE7675D7}" type="datetimeFigureOut">
              <a:rPr lang="en-US" smtClean="0"/>
              <a:pPr/>
              <a:t>2/20/2012</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1B5CE5F5-9FC3-4317-B583-DF936DF308B8}"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2B658C-8032-4777-85B4-BBCCEE7675D7}" type="datetimeFigureOut">
              <a:rPr lang="en-US" smtClean="0"/>
              <a:pPr/>
              <a:t>2/20/2012</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1B5CE5F5-9FC3-4317-B583-DF936DF308B8}"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52B658C-8032-4777-85B4-BBCCEE7675D7}" type="datetimeFigureOut">
              <a:rPr lang="en-US" smtClean="0"/>
              <a:pPr/>
              <a:t>2/20/2012</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1B5CE5F5-9FC3-4317-B583-DF936DF308B8}"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52B658C-8032-4777-85B4-BBCCEE7675D7}" type="datetimeFigureOut">
              <a:rPr lang="en-US" smtClean="0"/>
              <a:pPr/>
              <a:t>2/20/2012</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1B5CE5F5-9FC3-4317-B583-DF936DF308B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52B658C-8032-4777-85B4-BBCCEE7675D7}" type="datetimeFigureOut">
              <a:rPr lang="en-US" smtClean="0"/>
              <a:pPr/>
              <a:t>2/20/2012</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1B5CE5F5-9FC3-4317-B583-DF936DF308B8}"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52B658C-8032-4777-85B4-BBCCEE7675D7}" type="datetimeFigureOut">
              <a:rPr lang="en-US" smtClean="0"/>
              <a:pPr/>
              <a:t>2/20/2012</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5CE5F5-9FC3-4317-B583-DF936DF308B8}"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52B658C-8032-4777-85B4-BBCCEE7675D7}" type="datetimeFigureOut">
              <a:rPr lang="en-US" smtClean="0"/>
              <a:pPr/>
              <a:t>2/20/2012</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5CE5F5-9FC3-4317-B583-DF936DF308B8}"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AU" dirty="0" smtClean="0"/>
              <a:t>Mount Lewis Infants School</a:t>
            </a:r>
          </a:p>
          <a:p>
            <a:pPr algn="ctr"/>
            <a:r>
              <a:rPr lang="en-AU" dirty="0" smtClean="0"/>
              <a:t>2012</a:t>
            </a:r>
            <a:endParaRPr lang="en-AU" dirty="0"/>
          </a:p>
        </p:txBody>
      </p:sp>
      <p:sp>
        <p:nvSpPr>
          <p:cNvPr id="4" name="Rectangle 3"/>
          <p:cNvSpPr/>
          <p:nvPr/>
        </p:nvSpPr>
        <p:spPr>
          <a:xfrm>
            <a:off x="714348" y="642918"/>
            <a:ext cx="7544053" cy="1692771"/>
          </a:xfrm>
          <a:prstGeom prst="rect">
            <a:avLst/>
          </a:prstGeom>
          <a:noFill/>
        </p:spPr>
        <p:txBody>
          <a:bodyPr wrap="none" lIns="91440" tIns="45720" rIns="91440" bIns="45720">
            <a:spAutoFit/>
          </a:bodyPr>
          <a:lstStyle/>
          <a:p>
            <a:pPr algn="ctr"/>
            <a:r>
              <a:rPr lang="en-US" sz="7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PBL</a:t>
            </a:r>
          </a:p>
          <a:p>
            <a:pPr algn="ctr"/>
            <a:r>
              <a:rPr lang="en-US" sz="32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Positive Behaviour for Learning</a:t>
            </a:r>
            <a:endParaRPr lang="en-US" sz="32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5"/>
          <p:cNvPicPr/>
          <p:nvPr/>
        </p:nvPicPr>
        <p:blipFill>
          <a:blip r:embed="rId2"/>
          <a:srcRect/>
          <a:stretch>
            <a:fillRect/>
          </a:stretch>
        </p:blipFill>
        <p:spPr bwMode="auto">
          <a:xfrm>
            <a:off x="4000496" y="2357430"/>
            <a:ext cx="1143008" cy="1214446"/>
          </a:xfrm>
          <a:prstGeom prst="rect">
            <a:avLst/>
          </a:prstGeom>
          <a:noFill/>
          <a:ln w="9525">
            <a:noFill/>
            <a:miter lim="800000"/>
            <a:headEnd/>
            <a:tailEnd/>
          </a:ln>
        </p:spPr>
      </p:pic>
      <p:pic>
        <p:nvPicPr>
          <p:cNvPr id="7" name="Picture 6"/>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286644" y="3429000"/>
            <a:ext cx="1714480" cy="14922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4280" y="1000117"/>
          <a:ext cx="8786877" cy="4857774"/>
        </p:xfrm>
        <a:graphic>
          <a:graphicData uri="http://schemas.openxmlformats.org/drawingml/2006/table">
            <a:tbl>
              <a:tblPr/>
              <a:tblGrid>
                <a:gridCol w="2933484"/>
                <a:gridCol w="568048"/>
                <a:gridCol w="568048"/>
                <a:gridCol w="568619"/>
                <a:gridCol w="568048"/>
                <a:gridCol w="568048"/>
                <a:gridCol w="95611"/>
                <a:gridCol w="273764"/>
                <a:gridCol w="500066"/>
                <a:gridCol w="458448"/>
                <a:gridCol w="568048"/>
                <a:gridCol w="568048"/>
                <a:gridCol w="548597"/>
              </a:tblGrid>
              <a:tr h="381585">
                <a:tc>
                  <a:txBody>
                    <a:bodyPr/>
                    <a:lstStyle/>
                    <a:p>
                      <a:pPr algn="ctr">
                        <a:lnSpc>
                          <a:spcPct val="115000"/>
                        </a:lnSpc>
                        <a:spcAft>
                          <a:spcPts val="0"/>
                        </a:spcAft>
                        <a:tabLst>
                          <a:tab pos="3140075" algn="l"/>
                        </a:tabLst>
                      </a:pPr>
                      <a:r>
                        <a:rPr lang="en-AU" sz="1100" b="1" dirty="0">
                          <a:latin typeface="Comic Sans MS"/>
                          <a:ea typeface="Calibri"/>
                          <a:cs typeface="Times New Roman"/>
                        </a:rPr>
                        <a:t>We are Safe</a:t>
                      </a:r>
                      <a:endParaRPr lang="en-AU" sz="700" dirty="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gridSpan="6">
                  <a:txBody>
                    <a:bodyPr/>
                    <a:lstStyle/>
                    <a:p>
                      <a:pPr algn="ctr">
                        <a:lnSpc>
                          <a:spcPct val="115000"/>
                        </a:lnSpc>
                        <a:spcAft>
                          <a:spcPts val="0"/>
                        </a:spcAft>
                        <a:tabLst>
                          <a:tab pos="3140075" algn="l"/>
                        </a:tabLst>
                      </a:pPr>
                      <a:r>
                        <a:rPr lang="en-AU" sz="1100" b="1">
                          <a:latin typeface="Comic Sans MS"/>
                          <a:ea typeface="Calibri"/>
                          <a:cs typeface="Times New Roman"/>
                        </a:rPr>
                        <a:t>We are Respectful</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6">
                  <a:txBody>
                    <a:bodyPr/>
                    <a:lstStyle/>
                    <a:p>
                      <a:pPr algn="ctr">
                        <a:lnSpc>
                          <a:spcPct val="115000"/>
                        </a:lnSpc>
                        <a:spcAft>
                          <a:spcPts val="0"/>
                        </a:spcAft>
                        <a:tabLst>
                          <a:tab pos="3140075" algn="l"/>
                        </a:tabLst>
                      </a:pPr>
                      <a:r>
                        <a:rPr lang="en-AU" sz="1100" b="1">
                          <a:latin typeface="Comic Sans MS"/>
                          <a:ea typeface="Calibri"/>
                          <a:cs typeface="Times New Roman"/>
                        </a:rPr>
                        <a:t>We are Learners</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04091">
                <a:tc>
                  <a:txBody>
                    <a:bodyPr/>
                    <a:lstStyle/>
                    <a:p>
                      <a:pPr algn="ctr">
                        <a:lnSpc>
                          <a:spcPct val="115000"/>
                        </a:lnSpc>
                        <a:spcAft>
                          <a:spcPts val="0"/>
                        </a:spcAft>
                        <a:tabLst>
                          <a:tab pos="3140075" algn="l"/>
                        </a:tabLst>
                      </a:pPr>
                      <a:r>
                        <a:rPr lang="en-AU" sz="700" b="1">
                          <a:latin typeface="Comic Sans MS"/>
                          <a:ea typeface="Calibri"/>
                          <a:cs typeface="Times New Roman"/>
                        </a:rPr>
                        <a:t>Students</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1</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2</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3</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4 </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5</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gridSpan="2">
                  <a:txBody>
                    <a:bodyPr/>
                    <a:lstStyle/>
                    <a:p>
                      <a:pPr algn="ctr">
                        <a:lnSpc>
                          <a:spcPct val="115000"/>
                        </a:lnSpc>
                        <a:spcAft>
                          <a:spcPts val="0"/>
                        </a:spcAft>
                        <a:tabLst>
                          <a:tab pos="3140075" algn="l"/>
                        </a:tabLst>
                      </a:pPr>
                      <a:r>
                        <a:rPr lang="en-AU" sz="700" b="1">
                          <a:latin typeface="Comic Sans MS"/>
                          <a:ea typeface="Calibri"/>
                          <a:cs typeface="Times New Roman"/>
                        </a:rPr>
                        <a:t>6</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hMerge="1">
                  <a:txBody>
                    <a:bodyPr/>
                    <a:lstStyle/>
                    <a:p>
                      <a:endParaRPr lang="en-AU"/>
                    </a:p>
                  </a:txBody>
                  <a:tcPr/>
                </a:tc>
                <a:tc>
                  <a:txBody>
                    <a:bodyPr/>
                    <a:lstStyle/>
                    <a:p>
                      <a:pPr algn="ctr">
                        <a:lnSpc>
                          <a:spcPct val="115000"/>
                        </a:lnSpc>
                        <a:spcAft>
                          <a:spcPts val="0"/>
                        </a:spcAft>
                        <a:tabLst>
                          <a:tab pos="3140075" algn="l"/>
                        </a:tabLst>
                      </a:pPr>
                      <a:r>
                        <a:rPr lang="en-AU" sz="700" b="1">
                          <a:latin typeface="Comic Sans MS"/>
                          <a:ea typeface="Calibri"/>
                          <a:cs typeface="Times New Roman"/>
                        </a:rPr>
                        <a:t>7</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8</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9</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10</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lnSpc>
                          <a:spcPct val="115000"/>
                        </a:lnSpc>
                        <a:spcAft>
                          <a:spcPts val="0"/>
                        </a:spcAft>
                        <a:tabLst>
                          <a:tab pos="3140075" algn="l"/>
                        </a:tabLst>
                      </a:pPr>
                      <a:r>
                        <a:rPr lang="en-AU" sz="700" b="1">
                          <a:latin typeface="Comic Sans MS"/>
                          <a:ea typeface="Calibri"/>
                          <a:cs typeface="Times New Roman"/>
                        </a:rPr>
                        <a:t>11</a:t>
                      </a:r>
                      <a:endParaRPr lang="en-AU" sz="700">
                        <a:latin typeface="Calibri"/>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dirty="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dirty="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1">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21">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38">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140075" algn="l"/>
                        </a:tabLst>
                      </a:pPr>
                      <a:endParaRPr lang="en-AU" sz="500" dirty="0">
                        <a:latin typeface="Comic Sans MS"/>
                        <a:ea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3553" name="Picture 1"/>
          <p:cNvPicPr>
            <a:picLocks noChangeAspect="1" noChangeArrowheads="1"/>
          </p:cNvPicPr>
          <p:nvPr/>
        </p:nvPicPr>
        <p:blipFill>
          <a:blip r:embed="rId2"/>
          <a:srcRect/>
          <a:stretch>
            <a:fillRect/>
          </a:stretch>
        </p:blipFill>
        <p:spPr bwMode="auto">
          <a:xfrm>
            <a:off x="2285984" y="428604"/>
            <a:ext cx="509588" cy="527050"/>
          </a:xfrm>
          <a:prstGeom prst="rect">
            <a:avLst/>
          </a:prstGeom>
          <a:noFill/>
        </p:spPr>
      </p:pic>
      <p:pic>
        <p:nvPicPr>
          <p:cNvPr id="23554" name="Picture 5"/>
          <p:cNvPicPr>
            <a:picLocks noChangeAspect="1" noChangeArrowheads="1"/>
          </p:cNvPicPr>
          <p:nvPr/>
        </p:nvPicPr>
        <p:blipFill>
          <a:blip r:embed="rId3" cstate="print"/>
          <a:srcRect/>
          <a:stretch>
            <a:fillRect/>
          </a:stretch>
        </p:blipFill>
        <p:spPr bwMode="auto">
          <a:xfrm>
            <a:off x="6215074" y="428604"/>
            <a:ext cx="547688" cy="527050"/>
          </a:xfrm>
          <a:prstGeom prst="rect">
            <a:avLst/>
          </a:prstGeom>
          <a:noFill/>
        </p:spPr>
      </p:pic>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23556" name="Rectangle 4"/>
          <p:cNvSpPr>
            <a:spLocks noChangeArrowheads="1"/>
          </p:cNvSpPr>
          <p:nvPr/>
        </p:nvSpPr>
        <p:spPr bwMode="auto">
          <a:xfrm>
            <a:off x="0" y="457200"/>
            <a:ext cx="91440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40075" algn="l"/>
              </a:tabLst>
            </a:pPr>
            <a:r>
              <a:rPr kumimoji="0" lang="en-AU"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Class: _____</a:t>
            </a:r>
            <a:r>
              <a:rPr kumimoji="0" lang="en-AU" sz="1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AU"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PBL Class Chart</a:t>
            </a:r>
            <a:r>
              <a:rPr kumimoji="0" lang="en-AU"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AU" sz="1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AU" sz="10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n-AU" sz="1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AU"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Term ___ 2012</a:t>
            </a: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40075" algn="l"/>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1285860"/>
          <a:ext cx="8286806" cy="428628"/>
        </p:xfrm>
        <a:graphic>
          <a:graphicData uri="http://schemas.openxmlformats.org/drawingml/2006/table">
            <a:tbl>
              <a:tblPr/>
              <a:tblGrid>
                <a:gridCol w="2799353"/>
                <a:gridCol w="2799353"/>
                <a:gridCol w="2688100"/>
              </a:tblGrid>
              <a:tr h="428628">
                <a:tc>
                  <a:txBody>
                    <a:bodyPr/>
                    <a:lstStyle/>
                    <a:p>
                      <a:pPr algn="ctr">
                        <a:lnSpc>
                          <a:spcPct val="115000"/>
                        </a:lnSpc>
                        <a:spcAft>
                          <a:spcPts val="0"/>
                        </a:spcAft>
                        <a:tabLst>
                          <a:tab pos="3140075" algn="l"/>
                        </a:tabLst>
                      </a:pPr>
                      <a:r>
                        <a:rPr lang="en-AU" sz="1200" b="1" dirty="0">
                          <a:latin typeface="Comic Sans MS"/>
                          <a:ea typeface="Calibri"/>
                          <a:cs typeface="Times New Roman"/>
                        </a:rPr>
                        <a:t>We are Safe</a:t>
                      </a:r>
                      <a:endParaRPr lang="en-AU" sz="700" dirty="0">
                        <a:latin typeface="Calibri"/>
                        <a:ea typeface="Calibri"/>
                        <a:cs typeface="Times New Roman"/>
                      </a:endParaRPr>
                    </a:p>
                  </a:txBody>
                  <a:tcPr marL="42090" marR="42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a:lnSpc>
                          <a:spcPct val="115000"/>
                        </a:lnSpc>
                        <a:spcAft>
                          <a:spcPts val="0"/>
                        </a:spcAft>
                        <a:tabLst>
                          <a:tab pos="3140075" algn="l"/>
                        </a:tabLst>
                      </a:pPr>
                      <a:r>
                        <a:rPr lang="en-AU" sz="1200" b="1" dirty="0">
                          <a:latin typeface="Comic Sans MS"/>
                          <a:ea typeface="Calibri"/>
                          <a:cs typeface="Times New Roman"/>
                        </a:rPr>
                        <a:t>We are Respectful</a:t>
                      </a:r>
                      <a:endParaRPr lang="en-AU" sz="700" dirty="0">
                        <a:latin typeface="Calibri"/>
                        <a:ea typeface="Calibri"/>
                        <a:cs typeface="Times New Roman"/>
                      </a:endParaRPr>
                    </a:p>
                  </a:txBody>
                  <a:tcPr marL="42090" marR="42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tabLst>
                          <a:tab pos="3140075" algn="l"/>
                        </a:tabLst>
                      </a:pPr>
                      <a:r>
                        <a:rPr lang="en-AU" sz="1200" b="1" dirty="0">
                          <a:latin typeface="Comic Sans MS"/>
                          <a:ea typeface="Calibri"/>
                          <a:cs typeface="Times New Roman"/>
                        </a:rPr>
                        <a:t>We are Learners</a:t>
                      </a:r>
                      <a:endParaRPr lang="en-AU" sz="700" dirty="0">
                        <a:latin typeface="Calibri"/>
                        <a:ea typeface="Calibri"/>
                        <a:cs typeface="Times New Roman"/>
                      </a:endParaRPr>
                    </a:p>
                  </a:txBody>
                  <a:tcPr marL="42090" marR="420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bl>
          </a:graphicData>
        </a:graphic>
      </p:graphicFrame>
      <p:pic>
        <p:nvPicPr>
          <p:cNvPr id="25601" name="Picture 1"/>
          <p:cNvPicPr>
            <a:picLocks noChangeAspect="1" noChangeArrowheads="1"/>
          </p:cNvPicPr>
          <p:nvPr/>
        </p:nvPicPr>
        <p:blipFill>
          <a:blip r:embed="rId2"/>
          <a:srcRect/>
          <a:stretch>
            <a:fillRect/>
          </a:stretch>
        </p:blipFill>
        <p:spPr bwMode="auto">
          <a:xfrm>
            <a:off x="500034" y="285728"/>
            <a:ext cx="692150" cy="711200"/>
          </a:xfrm>
          <a:prstGeom prst="rect">
            <a:avLst/>
          </a:prstGeom>
          <a:noFill/>
        </p:spPr>
      </p:pic>
      <p:pic>
        <p:nvPicPr>
          <p:cNvPr id="25602" name="Picture 6"/>
          <p:cNvPicPr>
            <a:picLocks noChangeAspect="1" noChangeArrowheads="1"/>
          </p:cNvPicPr>
          <p:nvPr/>
        </p:nvPicPr>
        <p:blipFill>
          <a:blip r:embed="rId3"/>
          <a:srcRect/>
          <a:stretch>
            <a:fillRect/>
          </a:stretch>
        </p:blipFill>
        <p:spPr bwMode="auto">
          <a:xfrm>
            <a:off x="7715272" y="357166"/>
            <a:ext cx="733425" cy="711200"/>
          </a:xfrm>
          <a:prstGeom prst="rect">
            <a:avLst/>
          </a:prstGeom>
          <a:noFill/>
        </p:spPr>
      </p:pic>
      <p:sp>
        <p:nvSpPr>
          <p:cNvPr id="25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25604" name="Rectangle 4"/>
          <p:cNvSpPr>
            <a:spLocks noChangeArrowheads="1"/>
          </p:cNvSpPr>
          <p:nvPr/>
        </p:nvSpPr>
        <p:spPr bwMode="auto">
          <a:xfrm>
            <a:off x="1142976" y="428604"/>
            <a:ext cx="653653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40075" algn="l"/>
              </a:tabLst>
            </a:pPr>
            <a:r>
              <a:rPr kumimoji="0" lang="en-AU" sz="2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PBL Class Warning Process</a:t>
            </a:r>
            <a:endParaRPr kumimoji="0" lang="en-A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40075" algn="l"/>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nvGraphicFramePr>
        <p:xfrm>
          <a:off x="357158" y="1714488"/>
          <a:ext cx="8286808" cy="4214842"/>
        </p:xfrm>
        <a:graphic>
          <a:graphicData uri="http://schemas.openxmlformats.org/drawingml/2006/table">
            <a:tbl>
              <a:tblPr/>
              <a:tblGrid>
                <a:gridCol w="8286808"/>
              </a:tblGrid>
              <a:tr h="1055350">
                <a:tc>
                  <a:txBody>
                    <a:bodyPr/>
                    <a:lstStyle/>
                    <a:p>
                      <a:pPr algn="ctr">
                        <a:lnSpc>
                          <a:spcPct val="115000"/>
                        </a:lnSpc>
                        <a:spcAft>
                          <a:spcPts val="0"/>
                        </a:spcAft>
                      </a:pPr>
                      <a:r>
                        <a:rPr lang="en-AU" sz="1400" b="1" dirty="0">
                          <a:solidFill>
                            <a:srgbClr val="00B050"/>
                          </a:solidFill>
                          <a:latin typeface="Comic Sans MS"/>
                          <a:ea typeface="Calibri"/>
                          <a:cs typeface="Times New Roman"/>
                        </a:rPr>
                        <a:t>Step 1</a:t>
                      </a:r>
                      <a:endParaRPr lang="en-AU" sz="1400" dirty="0">
                        <a:latin typeface="Calibri"/>
                        <a:ea typeface="Calibri"/>
                        <a:cs typeface="Times New Roman"/>
                      </a:endParaRPr>
                    </a:p>
                    <a:p>
                      <a:pPr algn="ctr">
                        <a:lnSpc>
                          <a:spcPct val="115000"/>
                        </a:lnSpc>
                        <a:spcAft>
                          <a:spcPts val="0"/>
                        </a:spcAft>
                      </a:pPr>
                      <a:r>
                        <a:rPr lang="en-AU" sz="1400" b="1" dirty="0">
                          <a:latin typeface="Comic Sans MS"/>
                          <a:ea typeface="Calibri"/>
                          <a:cs typeface="Times New Roman"/>
                        </a:rPr>
                        <a:t>Verbal warning</a:t>
                      </a:r>
                      <a:endParaRPr lang="en-AU" sz="1400" dirty="0">
                        <a:latin typeface="Calibri"/>
                        <a:ea typeface="Calibri"/>
                        <a:cs typeface="Times New Roman"/>
                      </a:endParaRPr>
                    </a:p>
                    <a:p>
                      <a:pPr algn="ctr">
                        <a:lnSpc>
                          <a:spcPct val="115000"/>
                        </a:lnSpc>
                        <a:spcAft>
                          <a:spcPts val="0"/>
                        </a:spcAft>
                      </a:pPr>
                      <a:r>
                        <a:rPr lang="en-AU" sz="1400" dirty="0">
                          <a:latin typeface="Foundation Handwriting"/>
                          <a:ea typeface="Calibri"/>
                          <a:cs typeface="Times New Roman"/>
                        </a:rPr>
                        <a:t>Teacher asks student to change the identified problem behaviour.</a:t>
                      </a:r>
                      <a:endParaRPr lang="en-AU" sz="1400" dirty="0">
                        <a:latin typeface="Calibri"/>
                        <a:ea typeface="Calibri"/>
                        <a:cs typeface="Times New Roman"/>
                      </a:endParaRPr>
                    </a:p>
                  </a:txBody>
                  <a:tcPr marL="42074" marR="4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0964">
                <a:tc>
                  <a:txBody>
                    <a:bodyPr/>
                    <a:lstStyle/>
                    <a:p>
                      <a:pPr algn="ctr">
                        <a:lnSpc>
                          <a:spcPct val="115000"/>
                        </a:lnSpc>
                        <a:spcAft>
                          <a:spcPts val="0"/>
                        </a:spcAft>
                      </a:pPr>
                      <a:r>
                        <a:rPr lang="en-AU" sz="1400" b="1" dirty="0">
                          <a:solidFill>
                            <a:srgbClr val="00B050"/>
                          </a:solidFill>
                          <a:latin typeface="Comic Sans MS"/>
                          <a:ea typeface="Calibri"/>
                          <a:cs typeface="Times New Roman"/>
                        </a:rPr>
                        <a:t>Step 2</a:t>
                      </a:r>
                      <a:endParaRPr lang="en-AU" sz="1400" dirty="0">
                        <a:latin typeface="Calibri"/>
                        <a:ea typeface="Calibri"/>
                        <a:cs typeface="Times New Roman"/>
                      </a:endParaRPr>
                    </a:p>
                    <a:p>
                      <a:pPr algn="ctr">
                        <a:lnSpc>
                          <a:spcPct val="115000"/>
                        </a:lnSpc>
                        <a:spcAft>
                          <a:spcPts val="0"/>
                        </a:spcAft>
                      </a:pPr>
                      <a:r>
                        <a:rPr lang="en-AU" sz="1400" b="1" dirty="0">
                          <a:latin typeface="Comic Sans MS"/>
                          <a:ea typeface="Calibri"/>
                          <a:cs typeface="Times New Roman"/>
                        </a:rPr>
                        <a:t>Name on board</a:t>
                      </a:r>
                      <a:endParaRPr lang="en-AU" sz="1400" dirty="0">
                        <a:latin typeface="Calibri"/>
                        <a:ea typeface="Calibri"/>
                        <a:cs typeface="Times New Roman"/>
                      </a:endParaRPr>
                    </a:p>
                    <a:p>
                      <a:pPr algn="ctr">
                        <a:lnSpc>
                          <a:spcPct val="115000"/>
                        </a:lnSpc>
                        <a:spcAft>
                          <a:spcPts val="0"/>
                        </a:spcAft>
                      </a:pPr>
                      <a:r>
                        <a:rPr lang="en-AU" sz="1400" dirty="0">
                          <a:latin typeface="Foundation Handwriting"/>
                          <a:ea typeface="Calibri"/>
                          <a:cs typeface="Times New Roman"/>
                        </a:rPr>
                        <a:t>If the student does not make a positive change to their behaviour and continues to disrupt lessons in progress, </a:t>
                      </a:r>
                      <a:endParaRPr lang="en-AU" sz="1400" dirty="0">
                        <a:latin typeface="Calibri"/>
                        <a:ea typeface="Calibri"/>
                        <a:cs typeface="Times New Roman"/>
                      </a:endParaRPr>
                    </a:p>
                    <a:p>
                      <a:pPr algn="ctr">
                        <a:lnSpc>
                          <a:spcPct val="115000"/>
                        </a:lnSpc>
                        <a:spcAft>
                          <a:spcPts val="0"/>
                        </a:spcAft>
                      </a:pPr>
                      <a:r>
                        <a:rPr lang="en-AU" sz="1400" dirty="0">
                          <a:latin typeface="Foundation Handwriting"/>
                          <a:ea typeface="Calibri"/>
                          <a:cs typeface="Times New Roman"/>
                        </a:rPr>
                        <a:t>their name is then written on the board.</a:t>
                      </a:r>
                      <a:endParaRPr lang="en-AU" sz="1400" dirty="0">
                        <a:latin typeface="Calibri"/>
                        <a:ea typeface="Calibri"/>
                        <a:cs typeface="Times New Roman"/>
                      </a:endParaRPr>
                    </a:p>
                  </a:txBody>
                  <a:tcPr marL="42074" marR="4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0964">
                <a:tc>
                  <a:txBody>
                    <a:bodyPr/>
                    <a:lstStyle/>
                    <a:p>
                      <a:pPr algn="ctr">
                        <a:lnSpc>
                          <a:spcPct val="115000"/>
                        </a:lnSpc>
                        <a:spcAft>
                          <a:spcPts val="0"/>
                        </a:spcAft>
                      </a:pPr>
                      <a:r>
                        <a:rPr lang="en-AU" sz="1400" b="1" dirty="0">
                          <a:solidFill>
                            <a:srgbClr val="00B050"/>
                          </a:solidFill>
                          <a:latin typeface="Comic Sans MS"/>
                          <a:ea typeface="Calibri"/>
                          <a:cs typeface="Times New Roman"/>
                        </a:rPr>
                        <a:t>Step 3</a:t>
                      </a:r>
                      <a:endParaRPr lang="en-AU" sz="1400" dirty="0">
                        <a:latin typeface="Calibri"/>
                        <a:ea typeface="Calibri"/>
                        <a:cs typeface="Times New Roman"/>
                      </a:endParaRPr>
                    </a:p>
                    <a:p>
                      <a:pPr algn="ctr">
                        <a:lnSpc>
                          <a:spcPct val="115000"/>
                        </a:lnSpc>
                        <a:spcAft>
                          <a:spcPts val="0"/>
                        </a:spcAft>
                      </a:pPr>
                      <a:r>
                        <a:rPr lang="en-AU" sz="1400" b="1" dirty="0">
                          <a:latin typeface="Comic Sans MS"/>
                          <a:ea typeface="Calibri"/>
                          <a:cs typeface="Times New Roman"/>
                        </a:rPr>
                        <a:t>Time out</a:t>
                      </a:r>
                      <a:endParaRPr lang="en-AU" sz="1400" dirty="0">
                        <a:latin typeface="Calibri"/>
                        <a:ea typeface="Calibri"/>
                        <a:cs typeface="Times New Roman"/>
                      </a:endParaRPr>
                    </a:p>
                    <a:p>
                      <a:pPr algn="ctr">
                        <a:lnSpc>
                          <a:spcPct val="115000"/>
                        </a:lnSpc>
                        <a:spcAft>
                          <a:spcPts val="0"/>
                        </a:spcAft>
                      </a:pPr>
                      <a:r>
                        <a:rPr lang="en-AU" sz="1400" dirty="0">
                          <a:latin typeface="Foundation Handwriting"/>
                          <a:ea typeface="Calibri"/>
                          <a:cs typeface="Times New Roman"/>
                        </a:rPr>
                        <a:t>Time out is to be done in the classroom. </a:t>
                      </a:r>
                      <a:endParaRPr lang="en-AU" sz="1400" dirty="0">
                        <a:latin typeface="Calibri"/>
                        <a:ea typeface="Calibri"/>
                        <a:cs typeface="Times New Roman"/>
                      </a:endParaRPr>
                    </a:p>
                    <a:p>
                      <a:pPr algn="ctr">
                        <a:lnSpc>
                          <a:spcPct val="115000"/>
                        </a:lnSpc>
                        <a:spcAft>
                          <a:spcPts val="0"/>
                        </a:spcAft>
                      </a:pPr>
                      <a:r>
                        <a:rPr lang="en-AU" sz="1400" dirty="0">
                          <a:latin typeface="Foundation Handwriting"/>
                          <a:ea typeface="Calibri"/>
                          <a:cs typeface="Times New Roman"/>
                        </a:rPr>
                        <a:t>Time out may include exclusion from a particular activity or being sent to a designated area in the classroom.</a:t>
                      </a:r>
                      <a:endParaRPr lang="en-AU" sz="1400" dirty="0">
                        <a:latin typeface="Calibri"/>
                        <a:ea typeface="Calibri"/>
                        <a:cs typeface="Times New Roman"/>
                      </a:endParaRPr>
                    </a:p>
                  </a:txBody>
                  <a:tcPr marL="42074" marR="4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7564">
                <a:tc>
                  <a:txBody>
                    <a:bodyPr/>
                    <a:lstStyle/>
                    <a:p>
                      <a:pPr algn="ctr">
                        <a:lnSpc>
                          <a:spcPct val="115000"/>
                        </a:lnSpc>
                        <a:spcAft>
                          <a:spcPts val="0"/>
                        </a:spcAft>
                      </a:pPr>
                      <a:r>
                        <a:rPr lang="en-AU" sz="1400" b="1" dirty="0">
                          <a:solidFill>
                            <a:srgbClr val="00B050"/>
                          </a:solidFill>
                          <a:latin typeface="Comic Sans MS"/>
                          <a:ea typeface="Calibri"/>
                          <a:cs typeface="Times New Roman"/>
                        </a:rPr>
                        <a:t>Step 4</a:t>
                      </a:r>
                      <a:endParaRPr lang="en-AU" sz="1400" dirty="0">
                        <a:latin typeface="Calibri"/>
                        <a:ea typeface="Calibri"/>
                        <a:cs typeface="Times New Roman"/>
                      </a:endParaRPr>
                    </a:p>
                    <a:p>
                      <a:pPr algn="ctr">
                        <a:lnSpc>
                          <a:spcPct val="115000"/>
                        </a:lnSpc>
                        <a:spcAft>
                          <a:spcPts val="0"/>
                        </a:spcAft>
                      </a:pPr>
                      <a:r>
                        <a:rPr lang="en-AU" sz="1400" b="1" dirty="0">
                          <a:latin typeface="Comic Sans MS"/>
                          <a:ea typeface="Calibri"/>
                          <a:cs typeface="Times New Roman"/>
                        </a:rPr>
                        <a:t>Referral </a:t>
                      </a:r>
                      <a:endParaRPr lang="en-AU" sz="1400" dirty="0">
                        <a:latin typeface="Calibri"/>
                        <a:ea typeface="Calibri"/>
                        <a:cs typeface="Times New Roman"/>
                      </a:endParaRPr>
                    </a:p>
                    <a:p>
                      <a:pPr algn="ctr">
                        <a:lnSpc>
                          <a:spcPct val="115000"/>
                        </a:lnSpc>
                        <a:spcAft>
                          <a:spcPts val="0"/>
                        </a:spcAft>
                      </a:pPr>
                      <a:r>
                        <a:rPr lang="en-AU" sz="1400" dirty="0">
                          <a:latin typeface="Foundation Handwriting"/>
                          <a:ea typeface="Calibri"/>
                          <a:cs typeface="Times New Roman"/>
                        </a:rPr>
                        <a:t>Students will be referred to a member of the executive team and their behaviours will be discussed. The classroom teacher and executive will decide if the student</a:t>
                      </a:r>
                      <a:r>
                        <a:rPr lang="en-AU" sz="1400" dirty="0">
                          <a:latin typeface="Arial"/>
                          <a:ea typeface="Calibri"/>
                          <a:cs typeface="Times New Roman"/>
                        </a:rPr>
                        <a:t>’</a:t>
                      </a:r>
                      <a:r>
                        <a:rPr lang="en-AU" sz="1400" dirty="0">
                          <a:latin typeface="Foundation Handwriting"/>
                          <a:ea typeface="Calibri"/>
                          <a:cs typeface="Times New Roman"/>
                        </a:rPr>
                        <a:t>s behaviour warrants moving down a tier.</a:t>
                      </a:r>
                      <a:endParaRPr lang="en-AU" sz="1400" dirty="0">
                        <a:latin typeface="Calibri"/>
                        <a:ea typeface="Calibri"/>
                        <a:cs typeface="Times New Roman"/>
                      </a:endParaRPr>
                    </a:p>
                  </a:txBody>
                  <a:tcPr marL="42074" marR="42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u="sng" dirty="0" smtClean="0">
                <a:solidFill>
                  <a:schemeClr val="bg2">
                    <a:lumMod val="50000"/>
                  </a:schemeClr>
                </a:solidFill>
              </a:rPr>
              <a:t>PBL Lessons</a:t>
            </a:r>
            <a:endParaRPr lang="en-AU" u="sng" dirty="0">
              <a:solidFill>
                <a:schemeClr val="bg2">
                  <a:lumMod val="50000"/>
                </a:schemeClr>
              </a:solidFill>
            </a:endParaRPr>
          </a:p>
        </p:txBody>
      </p:sp>
      <p:graphicFrame>
        <p:nvGraphicFramePr>
          <p:cNvPr id="4" name="Table 3"/>
          <p:cNvGraphicFramePr>
            <a:graphicFrameLocks noGrp="1"/>
          </p:cNvGraphicFramePr>
          <p:nvPr/>
        </p:nvGraphicFramePr>
        <p:xfrm>
          <a:off x="214282" y="1214421"/>
          <a:ext cx="8715436" cy="4286281"/>
        </p:xfrm>
        <a:graphic>
          <a:graphicData uri="http://schemas.openxmlformats.org/drawingml/2006/table">
            <a:tbl>
              <a:tblPr/>
              <a:tblGrid>
                <a:gridCol w="4357307"/>
                <a:gridCol w="4358129"/>
              </a:tblGrid>
              <a:tr h="542486">
                <a:tc gridSpan="2">
                  <a:txBody>
                    <a:bodyPr/>
                    <a:lstStyle/>
                    <a:p>
                      <a:pPr algn="ctr">
                        <a:lnSpc>
                          <a:spcPct val="115000"/>
                        </a:lnSpc>
                        <a:spcAft>
                          <a:spcPts val="0"/>
                        </a:spcAft>
                      </a:pPr>
                      <a:r>
                        <a:rPr lang="en-AU" sz="2000" b="1" dirty="0">
                          <a:solidFill>
                            <a:srgbClr val="00B050"/>
                          </a:solidFill>
                          <a:latin typeface="Comic Sans MS"/>
                          <a:ea typeface="Calibri"/>
                          <a:cs typeface="Times New Roman"/>
                        </a:rPr>
                        <a:t>Lesson Focus Areas</a:t>
                      </a:r>
                      <a:endParaRPr lang="en-AU" sz="10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r>
              <a:tr h="732497">
                <a:tc>
                  <a:txBody>
                    <a:bodyPr/>
                    <a:lstStyle/>
                    <a:p>
                      <a:pPr marL="228600" algn="ctr">
                        <a:lnSpc>
                          <a:spcPct val="115000"/>
                        </a:lnSpc>
                        <a:spcAft>
                          <a:spcPts val="0"/>
                        </a:spcAft>
                      </a:pPr>
                      <a:r>
                        <a:rPr lang="en-AU" sz="1800" b="1" dirty="0">
                          <a:latin typeface="Foundation Handwriting"/>
                          <a:ea typeface="Calibri"/>
                          <a:cs typeface="Times New Roman"/>
                        </a:rPr>
                        <a:t>What it means to be a safe, respectful learner</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AU" sz="1800" b="1">
                          <a:latin typeface="Foundation Handwriting"/>
                          <a:ea typeface="Calibri"/>
                          <a:cs typeface="Times New Roman"/>
                        </a:rPr>
                        <a:t>Relationship skills</a:t>
                      </a:r>
                      <a:endParaRPr lang="en-AU" sz="180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048">
                <a:tc>
                  <a:txBody>
                    <a:bodyPr/>
                    <a:lstStyle/>
                    <a:p>
                      <a:pPr marL="228600" algn="ctr">
                        <a:lnSpc>
                          <a:spcPct val="115000"/>
                        </a:lnSpc>
                        <a:spcAft>
                          <a:spcPts val="0"/>
                        </a:spcAft>
                      </a:pPr>
                      <a:r>
                        <a:rPr lang="en-AU" sz="1800" b="1" dirty="0">
                          <a:latin typeface="Foundation Handwriting"/>
                          <a:ea typeface="Calibri"/>
                          <a:cs typeface="Times New Roman"/>
                        </a:rPr>
                        <a:t>Reflective practice as an active learner</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AU" sz="1800" b="1" dirty="0">
                          <a:latin typeface="Foundation Handwriting"/>
                          <a:ea typeface="Calibri"/>
                          <a:cs typeface="Times New Roman"/>
                        </a:rPr>
                        <a:t>Listening skills</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048">
                <a:tc>
                  <a:txBody>
                    <a:bodyPr/>
                    <a:lstStyle/>
                    <a:p>
                      <a:pPr marL="228600" algn="ctr">
                        <a:lnSpc>
                          <a:spcPct val="115000"/>
                        </a:lnSpc>
                        <a:spcAft>
                          <a:spcPts val="0"/>
                        </a:spcAft>
                      </a:pPr>
                      <a:r>
                        <a:rPr lang="en-AU" sz="1800" b="1">
                          <a:latin typeface="Foundation Handwriting"/>
                          <a:ea typeface="Calibri"/>
                          <a:cs typeface="Times New Roman"/>
                        </a:rPr>
                        <a:t>Classroom and Library behaviour</a:t>
                      </a:r>
                      <a:endParaRPr lang="en-AU" sz="180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AU" sz="1800" b="1" dirty="0">
                          <a:latin typeface="Foundation Handwriting"/>
                          <a:ea typeface="Calibri"/>
                          <a:cs typeface="Times New Roman"/>
                        </a:rPr>
                        <a:t>Playground resilience</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048">
                <a:tc>
                  <a:txBody>
                    <a:bodyPr/>
                    <a:lstStyle/>
                    <a:p>
                      <a:pPr marL="228600" algn="ctr">
                        <a:lnSpc>
                          <a:spcPct val="115000"/>
                        </a:lnSpc>
                        <a:spcAft>
                          <a:spcPts val="0"/>
                        </a:spcAft>
                      </a:pPr>
                      <a:r>
                        <a:rPr lang="en-AU" sz="1800" b="1">
                          <a:latin typeface="Foundation Handwriting"/>
                          <a:ea typeface="Calibri"/>
                          <a:cs typeface="Times New Roman"/>
                        </a:rPr>
                        <a:t>Hygiene (toilets)</a:t>
                      </a:r>
                      <a:endParaRPr lang="en-AU" sz="180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AU" sz="1800" b="1" dirty="0">
                          <a:latin typeface="Foundation Handwriting"/>
                          <a:ea typeface="Calibri"/>
                          <a:cs typeface="Times New Roman"/>
                        </a:rPr>
                        <a:t>Turn taking and sharing skills</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048">
                <a:tc>
                  <a:txBody>
                    <a:bodyPr/>
                    <a:lstStyle/>
                    <a:p>
                      <a:pPr marL="228600" algn="ctr">
                        <a:lnSpc>
                          <a:spcPct val="115000"/>
                        </a:lnSpc>
                        <a:spcAft>
                          <a:spcPts val="0"/>
                        </a:spcAft>
                      </a:pPr>
                      <a:r>
                        <a:rPr lang="en-AU" sz="1800" b="1">
                          <a:latin typeface="Foundation Handwriting"/>
                          <a:ea typeface="Calibri"/>
                          <a:cs typeface="Times New Roman"/>
                        </a:rPr>
                        <a:t>Assemblies</a:t>
                      </a:r>
                      <a:endParaRPr lang="en-AU" sz="180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AU" sz="1800" b="1" dirty="0">
                          <a:latin typeface="Foundation Handwriting"/>
                          <a:ea typeface="Calibri"/>
                          <a:cs typeface="Times New Roman"/>
                        </a:rPr>
                        <a:t>Acceptance of others</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048">
                <a:tc>
                  <a:txBody>
                    <a:bodyPr/>
                    <a:lstStyle/>
                    <a:p>
                      <a:pPr marL="228600" algn="ctr">
                        <a:lnSpc>
                          <a:spcPct val="115000"/>
                        </a:lnSpc>
                        <a:spcAft>
                          <a:spcPts val="0"/>
                        </a:spcAft>
                      </a:pPr>
                      <a:r>
                        <a:rPr lang="en-AU" sz="1800" b="1">
                          <a:latin typeface="Foundation Handwriting"/>
                          <a:ea typeface="Calibri"/>
                          <a:cs typeface="Times New Roman"/>
                        </a:rPr>
                        <a:t>Playground behaviour and boundaries</a:t>
                      </a:r>
                      <a:endParaRPr lang="en-AU" sz="180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AU" sz="1800" b="1" dirty="0">
                          <a:latin typeface="Foundation Handwriting"/>
                          <a:ea typeface="Calibri"/>
                          <a:cs typeface="Times New Roman"/>
                        </a:rPr>
                        <a:t>Office interactions</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58">
                <a:tc>
                  <a:txBody>
                    <a:bodyPr/>
                    <a:lstStyle/>
                    <a:p>
                      <a:pPr marL="228600" algn="ctr">
                        <a:lnSpc>
                          <a:spcPct val="115000"/>
                        </a:lnSpc>
                        <a:spcAft>
                          <a:spcPts val="0"/>
                        </a:spcAft>
                      </a:pPr>
                      <a:r>
                        <a:rPr lang="en-AU" sz="1800" b="1" dirty="0">
                          <a:latin typeface="Foundation Handwriting"/>
                          <a:ea typeface="Calibri"/>
                          <a:cs typeface="Times New Roman"/>
                        </a:rPr>
                        <a:t>Lining up and walking around school</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15000"/>
                        </a:lnSpc>
                        <a:spcAft>
                          <a:spcPts val="0"/>
                        </a:spcAft>
                      </a:pPr>
                      <a:r>
                        <a:rPr lang="en-AU" sz="1800" b="1" dirty="0">
                          <a:latin typeface="Foundation Handwriting"/>
                          <a:ea typeface="Calibri"/>
                          <a:cs typeface="Times New Roman"/>
                        </a:rPr>
                        <a:t>Safety </a:t>
                      </a:r>
                      <a:r>
                        <a:rPr lang="en-AU" sz="1800" b="1" dirty="0">
                          <a:latin typeface="Arial"/>
                          <a:ea typeface="Calibri"/>
                          <a:cs typeface="Times New Roman"/>
                        </a:rPr>
                        <a:t>–</a:t>
                      </a:r>
                      <a:r>
                        <a:rPr lang="en-AU" sz="1800" b="1" dirty="0">
                          <a:latin typeface="Foundation Handwriting"/>
                          <a:ea typeface="Calibri"/>
                          <a:cs typeface="Times New Roman"/>
                        </a:rPr>
                        <a:t> arriving and leaving school grounds</a:t>
                      </a:r>
                      <a:endParaRPr lang="en-AU" sz="1800" dirty="0">
                        <a:latin typeface="Calibri"/>
                        <a:ea typeface="Calibri"/>
                        <a:cs typeface="Times New Roman"/>
                      </a:endParaRPr>
                    </a:p>
                  </a:txBody>
                  <a:tcPr marL="61929" marR="61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071934" y="5572140"/>
            <a:ext cx="1071924" cy="10342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857232"/>
            <a:ext cx="8858312" cy="5143536"/>
          </a:xfrm>
        </p:spPr>
        <p:txBody>
          <a:bodyPr>
            <a:normAutofit/>
          </a:bodyPr>
          <a:lstStyle/>
          <a:p>
            <a:pPr algn="just">
              <a:buNone/>
            </a:pPr>
            <a:r>
              <a:rPr lang="en-AU" sz="2000" dirty="0" smtClean="0">
                <a:latin typeface="Comic Sans MS" pitchFamily="66" charset="0"/>
              </a:rPr>
              <a:t>   At </a:t>
            </a:r>
            <a:r>
              <a:rPr lang="en-AU" sz="2000" dirty="0" smtClean="0">
                <a:latin typeface="Comic Sans MS" pitchFamily="66" charset="0"/>
              </a:rPr>
              <a:t>weekly assemblies, teachers will be allocated three awards. Each award will represent the different focus areas of PBL: </a:t>
            </a:r>
            <a:endParaRPr lang="en-AU" sz="2000" dirty="0" smtClean="0">
              <a:latin typeface="Comic Sans MS" pitchFamily="66" charset="0"/>
            </a:endParaRPr>
          </a:p>
          <a:p>
            <a:pPr algn="ctr">
              <a:buNone/>
            </a:pPr>
            <a:r>
              <a:rPr lang="en-AU" sz="2000" b="1" dirty="0" smtClean="0">
                <a:solidFill>
                  <a:srgbClr val="FF0000"/>
                </a:solidFill>
                <a:latin typeface="Comic Sans MS" pitchFamily="66" charset="0"/>
              </a:rPr>
              <a:t>Safe</a:t>
            </a:r>
          </a:p>
          <a:p>
            <a:pPr algn="ctr">
              <a:buNone/>
            </a:pPr>
            <a:r>
              <a:rPr lang="en-AU" sz="2000" b="1" dirty="0" smtClean="0">
                <a:solidFill>
                  <a:srgbClr val="0070C0"/>
                </a:solidFill>
                <a:latin typeface="Comic Sans MS" pitchFamily="66" charset="0"/>
              </a:rPr>
              <a:t>Respectful</a:t>
            </a:r>
          </a:p>
          <a:p>
            <a:pPr algn="ctr">
              <a:buNone/>
            </a:pPr>
            <a:r>
              <a:rPr lang="en-AU" sz="2000" b="1" dirty="0" smtClean="0">
                <a:solidFill>
                  <a:srgbClr val="FFC000"/>
                </a:solidFill>
                <a:latin typeface="Comic Sans MS" pitchFamily="66" charset="0"/>
              </a:rPr>
              <a:t>Learner </a:t>
            </a:r>
          </a:p>
          <a:p>
            <a:pPr algn="just">
              <a:buNone/>
            </a:pPr>
            <a:r>
              <a:rPr lang="en-AU" sz="2000" dirty="0" smtClean="0">
                <a:latin typeface="Comic Sans MS" pitchFamily="66" charset="0"/>
              </a:rPr>
              <a:t>	</a:t>
            </a:r>
            <a:r>
              <a:rPr lang="en-AU" sz="2000" dirty="0" smtClean="0">
                <a:latin typeface="Comic Sans MS" pitchFamily="66" charset="0"/>
              </a:rPr>
              <a:t>Students </a:t>
            </a:r>
            <a:r>
              <a:rPr lang="en-AU" sz="2000" dirty="0" smtClean="0">
                <a:latin typeface="Comic Sans MS" pitchFamily="66" charset="0"/>
              </a:rPr>
              <a:t>who receive these awards are seen to have demonstrated exemplar positive behaviours. Teachers can make reference to the common language on the expectations matrix when considering the behaviour of the student that is being rewarded. Students are responsible for the awards in their possession. Missing awards will not be replaced. </a:t>
            </a:r>
            <a:r>
              <a:rPr lang="en-AU" sz="2000" b="1" dirty="0" smtClean="0">
                <a:latin typeface="Comic Sans MS" pitchFamily="66" charset="0"/>
              </a:rPr>
              <a:t>Those students who are eligible to receive weekly awards, must be on Level 1 of the PBL behaviour </a:t>
            </a:r>
            <a:r>
              <a:rPr lang="en-AU" sz="2000" b="1" dirty="0" smtClean="0">
                <a:latin typeface="Comic Sans MS" pitchFamily="66" charset="0"/>
              </a:rPr>
              <a:t>system.</a:t>
            </a:r>
            <a:endParaRPr lang="en-AU" sz="2000" dirty="0" smtClean="0">
              <a:latin typeface="Comic Sans MS" pitchFamily="66" charset="0"/>
            </a:endParaRPr>
          </a:p>
          <a:p>
            <a:pPr>
              <a:buNone/>
            </a:pPr>
            <a:endParaRPr lang="en-AU" sz="2000" b="1" dirty="0" smtClean="0">
              <a:latin typeface="Comic Sans MS" pitchFamily="66" charset="0"/>
            </a:endParaRPr>
          </a:p>
          <a:p>
            <a:pPr>
              <a:buNone/>
            </a:pPr>
            <a:r>
              <a:rPr lang="en-AU" sz="2000" b="1" dirty="0" smtClean="0">
                <a:latin typeface="Comic Sans MS" pitchFamily="66" charset="0"/>
              </a:rPr>
              <a:t>5 </a:t>
            </a:r>
            <a:r>
              <a:rPr lang="en-AU" sz="2000" b="1" dirty="0" smtClean="0">
                <a:latin typeface="Comic Sans MS" pitchFamily="66" charset="0"/>
              </a:rPr>
              <a:t>awards = </a:t>
            </a:r>
            <a:r>
              <a:rPr lang="en-AU" sz="2000" b="1" dirty="0" smtClean="0">
                <a:solidFill>
                  <a:schemeClr val="bg1">
                    <a:lumMod val="50000"/>
                  </a:schemeClr>
                </a:solidFill>
                <a:latin typeface="Comic Sans MS" pitchFamily="66" charset="0"/>
              </a:rPr>
              <a:t>‘Silver Louie’ </a:t>
            </a:r>
            <a:r>
              <a:rPr lang="en-AU" sz="2000" b="1" dirty="0" smtClean="0">
                <a:latin typeface="Comic Sans MS" pitchFamily="66" charset="0"/>
              </a:rPr>
              <a:t>- Principals Certificate</a:t>
            </a:r>
            <a:endParaRPr lang="en-AU" sz="2000" dirty="0" smtClean="0">
              <a:latin typeface="Comic Sans MS" pitchFamily="66" charset="0"/>
            </a:endParaRPr>
          </a:p>
          <a:p>
            <a:pPr>
              <a:buNone/>
            </a:pPr>
            <a:r>
              <a:rPr lang="en-AU" sz="2000" b="1" dirty="0" smtClean="0">
                <a:latin typeface="Comic Sans MS" pitchFamily="66" charset="0"/>
              </a:rPr>
              <a:t>10 awards = </a:t>
            </a:r>
            <a:r>
              <a:rPr lang="en-AU" sz="2000" b="1" dirty="0" smtClean="0">
                <a:solidFill>
                  <a:srgbClr val="FFCC00"/>
                </a:solidFill>
                <a:latin typeface="Comic Sans MS" pitchFamily="66" charset="0"/>
              </a:rPr>
              <a:t>‘Gold Louie’ </a:t>
            </a:r>
            <a:r>
              <a:rPr lang="en-AU" sz="2000" b="1" dirty="0" smtClean="0">
                <a:latin typeface="Comic Sans MS" pitchFamily="66" charset="0"/>
              </a:rPr>
              <a:t>- Principals Certificate </a:t>
            </a:r>
            <a:r>
              <a:rPr lang="en-AU" sz="2000" b="1" dirty="0" smtClean="0">
                <a:latin typeface="Comic Sans MS" pitchFamily="66" charset="0"/>
              </a:rPr>
              <a:t>and Louie </a:t>
            </a:r>
            <a:r>
              <a:rPr lang="en-AU" sz="2000" b="1" dirty="0" smtClean="0">
                <a:latin typeface="Comic Sans MS" pitchFamily="66" charset="0"/>
              </a:rPr>
              <a:t>badge</a:t>
            </a:r>
            <a:endParaRPr lang="en-AU" sz="2000" dirty="0" smtClean="0">
              <a:latin typeface="Comic Sans MS" pitchFamily="66" charset="0"/>
            </a:endParaRPr>
          </a:p>
          <a:p>
            <a:endParaRPr lang="en-AU" sz="2000" dirty="0">
              <a:latin typeface="Comic Sans MS" pitchFamily="66" charset="0"/>
            </a:endParaRPr>
          </a:p>
        </p:txBody>
      </p:sp>
      <p:sp>
        <p:nvSpPr>
          <p:cNvPr id="3" name="Title 2"/>
          <p:cNvSpPr>
            <a:spLocks noGrp="1"/>
          </p:cNvSpPr>
          <p:nvPr>
            <p:ph type="title"/>
          </p:nvPr>
        </p:nvSpPr>
        <p:spPr/>
        <p:txBody>
          <a:bodyPr>
            <a:normAutofit fontScale="90000"/>
          </a:bodyPr>
          <a:lstStyle/>
          <a:p>
            <a:pPr algn="ctr"/>
            <a:r>
              <a:rPr lang="en-AU" u="sng" dirty="0" smtClean="0">
                <a:solidFill>
                  <a:schemeClr val="bg2">
                    <a:lumMod val="50000"/>
                  </a:schemeClr>
                </a:solidFill>
              </a:rPr>
              <a:t>‘Louie Award’ </a:t>
            </a:r>
            <a:r>
              <a:rPr lang="en-AU" u="sng" dirty="0" smtClean="0">
                <a:solidFill>
                  <a:schemeClr val="bg2">
                    <a:lumMod val="50000"/>
                  </a:schemeClr>
                </a:solidFill>
              </a:rPr>
              <a:t>System</a:t>
            </a:r>
            <a:r>
              <a:rPr lang="en-AU" u="sng" dirty="0" smtClean="0">
                <a:solidFill>
                  <a:schemeClr val="bg2">
                    <a:lumMod val="50000"/>
                  </a:schemeClr>
                </a:solidFill>
              </a:rPr>
              <a:t/>
            </a:r>
            <a:br>
              <a:rPr lang="en-AU" u="sng" dirty="0" smtClean="0">
                <a:solidFill>
                  <a:schemeClr val="bg2">
                    <a:lumMod val="50000"/>
                  </a:schemeClr>
                </a:solidFill>
              </a:rPr>
            </a:br>
            <a:endParaRPr lang="en-AU" u="sng" dirty="0">
              <a:solidFill>
                <a:schemeClr val="bg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u="sng" dirty="0" smtClean="0">
                <a:solidFill>
                  <a:schemeClr val="bg2">
                    <a:lumMod val="50000"/>
                  </a:schemeClr>
                </a:solidFill>
              </a:rPr>
              <a:t>Class Awards</a:t>
            </a:r>
            <a:endParaRPr lang="en-AU" u="sng" dirty="0">
              <a:solidFill>
                <a:schemeClr val="bg2">
                  <a:lumMod val="50000"/>
                </a:schemeClr>
              </a:solidFill>
            </a:endParaRPr>
          </a:p>
        </p:txBody>
      </p:sp>
      <p:sp>
        <p:nvSpPr>
          <p:cNvPr id="1027" name="Text Box 3"/>
          <p:cNvSpPr txBox="1">
            <a:spLocks noChangeArrowheads="1"/>
          </p:cNvSpPr>
          <p:nvPr/>
        </p:nvSpPr>
        <p:spPr bwMode="auto">
          <a:xfrm>
            <a:off x="1285852" y="1357298"/>
            <a:ext cx="6786610" cy="4214842"/>
          </a:xfrm>
          <a:prstGeom prst="rect">
            <a:avLst/>
          </a:prstGeom>
          <a:solidFill>
            <a:srgbClr val="FFFFFF"/>
          </a:solidFill>
          <a:ln w="76200" cmpd="tri">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2400" b="1" i="0" u="none" strike="noStrike" cap="none" normalizeH="0" baseline="0" dirty="0" smtClean="0">
                <a:ln>
                  <a:noFill/>
                </a:ln>
                <a:solidFill>
                  <a:schemeClr val="tx1"/>
                </a:solidFill>
                <a:effectLst/>
                <a:latin typeface="Comic Sans MS" pitchFamily="66" charset="0"/>
                <a:cs typeface="Arial" pitchFamily="34" charset="0"/>
              </a:rPr>
              <a:t>Mount Lewis Infants School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2000" b="0" i="0" u="none" strike="noStrike" cap="none" normalizeH="0" baseline="0" dirty="0" smtClean="0">
                <a:ln>
                  <a:noFill/>
                </a:ln>
                <a:solidFill>
                  <a:schemeClr val="tx1"/>
                </a:solidFill>
                <a:effectLst/>
                <a:latin typeface="Comic Sans MS" pitchFamily="66" charset="0"/>
                <a:cs typeface="Arial" pitchFamily="34" charset="0"/>
              </a:rPr>
              <a:t>Louie would like to award</a:t>
            </a:r>
            <a:endParaRPr kumimoji="0" lang="en-AU" sz="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AU" sz="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200" b="0" i="1" u="none" strike="noStrike" cap="none" normalizeH="0" baseline="0" dirty="0" smtClean="0">
                <a:ln>
                  <a:noFill/>
                </a:ln>
                <a:solidFill>
                  <a:schemeClr val="tx1"/>
                </a:solidFill>
                <a:effectLst/>
                <a:latin typeface="Comic Sans MS" pitchFamily="66" charset="0"/>
                <a:cs typeface="Arial" pitchFamily="34" charset="0"/>
              </a:rPr>
              <a:t>_________________________________</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AU" sz="2000" b="0" i="0" u="none" strike="noStrike" cap="none" normalizeH="0" baseline="0" dirty="0" smtClean="0">
                <a:ln>
                  <a:noFill/>
                </a:ln>
                <a:solidFill>
                  <a:schemeClr val="tx1"/>
                </a:solidFill>
                <a:effectLst/>
                <a:latin typeface="Comic Sans MS" pitchFamily="66" charset="0"/>
                <a:cs typeface="Arial" pitchFamily="34" charset="0"/>
              </a:rPr>
              <a:t>		of class_________</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2000" b="0" i="0" u="none" strike="noStrike" cap="none" normalizeH="0" baseline="0" dirty="0" smtClean="0">
                <a:ln>
                  <a:noFill/>
                </a:ln>
                <a:solidFill>
                  <a:schemeClr val="tx1"/>
                </a:solidFill>
                <a:effectLst/>
                <a:latin typeface="Comic Sans MS" pitchFamily="66" charset="0"/>
                <a:cs typeface="Arial" pitchFamily="34" charset="0"/>
              </a:rPr>
              <a:t>for demonstrating behaviours of an active </a:t>
            </a:r>
            <a:r>
              <a:rPr kumimoji="0" lang="en-AU" sz="2000" b="1" i="0" u="none" strike="noStrike" cap="none" normalizeH="0" baseline="0" dirty="0" smtClean="0">
                <a:ln>
                  <a:noFill/>
                </a:ln>
                <a:solidFill>
                  <a:srgbClr val="FFC000"/>
                </a:solidFill>
                <a:effectLst/>
                <a:latin typeface="Comic Sans MS" pitchFamily="66" charset="0"/>
                <a:cs typeface="Arial" pitchFamily="34" charset="0"/>
              </a:rPr>
              <a:t>learner</a:t>
            </a:r>
            <a:r>
              <a:rPr kumimoji="0" lang="en-AU" sz="2000" b="1" i="0" u="none" strike="noStrike" cap="none" normalizeH="0" baseline="0" dirty="0" smtClean="0">
                <a:ln>
                  <a:noFill/>
                </a:ln>
                <a:solidFill>
                  <a:schemeClr val="tx1"/>
                </a:solidFill>
                <a:effectLst/>
                <a:latin typeface="Comic Sans MS" pitchFamily="66" charset="0"/>
                <a:cs typeface="Arial" pitchFamily="34" charset="0"/>
              </a:rPr>
              <a:t> </a:t>
            </a:r>
            <a:r>
              <a:rPr kumimoji="0" lang="en-AU" sz="2000" b="0" i="0" u="none" strike="noStrike" cap="none" normalizeH="0" baseline="0" dirty="0" smtClean="0">
                <a:ln>
                  <a:noFill/>
                </a:ln>
                <a:solidFill>
                  <a:schemeClr val="tx1"/>
                </a:solidFill>
                <a:effectLst/>
                <a:latin typeface="Comic Sans MS" pitchFamily="66" charset="0"/>
                <a:cs typeface="Arial" pitchFamily="34" charset="0"/>
              </a:rPr>
              <a:t>at school this week.</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2000" b="1" i="0" u="none" strike="noStrike" cap="none" normalizeH="0" baseline="0" dirty="0" smtClean="0">
                <a:ln>
                  <a:noFill/>
                </a:ln>
                <a:solidFill>
                  <a:srgbClr val="00B050"/>
                </a:solidFill>
                <a:effectLst/>
                <a:latin typeface="Lucida Calligraphy" pitchFamily="66" charset="0"/>
                <a:cs typeface="Arial" pitchFamily="34" charset="0"/>
              </a:rPr>
              <a:t>Well done!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sz="2000" b="0" i="0" u="none" strike="noStrike" cap="none" normalizeH="0" baseline="0" dirty="0" smtClean="0">
                <a:ln>
                  <a:noFill/>
                </a:ln>
                <a:solidFill>
                  <a:schemeClr val="tx1"/>
                </a:solidFill>
                <a:effectLst/>
                <a:latin typeface="Comic Sans MS" pitchFamily="66" charset="0"/>
                <a:cs typeface="Arial" pitchFamily="34" charset="0"/>
              </a:rPr>
              <a:t>Teacher_______________</a:t>
            </a:r>
            <a:endParaRPr kumimoji="0" lang="en-AU" sz="2000" b="1" i="0" u="none" strike="noStrike" cap="none" normalizeH="0" baseline="0" dirty="0" smtClean="0">
              <a:ln>
                <a:noFill/>
              </a:ln>
              <a:solidFill>
                <a:srgbClr val="00B050"/>
              </a:solidFill>
              <a:effectLst/>
              <a:latin typeface="Lucida Calligraphy" pitchFamily="66"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sz="2000" b="0" i="0" u="none" strike="noStrike" cap="none" normalizeH="0" baseline="0" dirty="0" smtClean="0">
                <a:ln>
                  <a:noFill/>
                </a:ln>
                <a:solidFill>
                  <a:schemeClr val="tx1"/>
                </a:solidFill>
                <a:effectLst/>
                <a:latin typeface="Comic Sans MS" pitchFamily="66" charset="0"/>
                <a:cs typeface="Arial" pitchFamily="34" charset="0"/>
              </a:rPr>
              <a:t>Date ___________</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6143636" y="3714752"/>
            <a:ext cx="1836254" cy="1789043"/>
          </a:xfrm>
          <a:prstGeom prst="rect">
            <a:avLst/>
          </a:prstGeom>
        </p:spPr>
      </p:pic>
      <p:pic>
        <p:nvPicPr>
          <p:cNvPr id="7" name="Picture 6"/>
          <p:cNvPicPr/>
          <p:nvPr/>
        </p:nvPicPr>
        <p:blipFill>
          <a:blip r:embed="rId3"/>
          <a:srcRect/>
          <a:stretch>
            <a:fillRect/>
          </a:stretch>
        </p:blipFill>
        <p:spPr bwMode="auto">
          <a:xfrm>
            <a:off x="1428728" y="1500174"/>
            <a:ext cx="961611" cy="9939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b="0" u="sng" dirty="0" smtClean="0">
                <a:solidFill>
                  <a:schemeClr val="bg2">
                    <a:lumMod val="50000"/>
                  </a:schemeClr>
                </a:solidFill>
                <a:latin typeface="Comic Sans MS" pitchFamily="66" charset="0"/>
              </a:rPr>
              <a:t>Silver and Gold Awards</a:t>
            </a:r>
            <a:endParaRPr lang="en-AU" b="0" u="sng" dirty="0">
              <a:solidFill>
                <a:schemeClr val="bg2">
                  <a:lumMod val="50000"/>
                </a:schemeClr>
              </a:solidFill>
              <a:latin typeface="Comic Sans MS" pitchFamily="66" charset="0"/>
            </a:endParaRPr>
          </a:p>
        </p:txBody>
      </p:sp>
      <p:pic>
        <p:nvPicPr>
          <p:cNvPr id="25602" name="Picture 2"/>
          <p:cNvPicPr>
            <a:picLocks noChangeAspect="1" noChangeArrowheads="1"/>
          </p:cNvPicPr>
          <p:nvPr/>
        </p:nvPicPr>
        <p:blipFill>
          <a:blip r:embed="rId2"/>
          <a:srcRect/>
          <a:stretch>
            <a:fillRect/>
          </a:stretch>
        </p:blipFill>
        <p:spPr bwMode="auto">
          <a:xfrm>
            <a:off x="857224" y="1285860"/>
            <a:ext cx="7500990" cy="528868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214678" y="198120"/>
          <a:ext cx="5786446" cy="6517028"/>
        </p:xfrm>
        <a:graphic>
          <a:graphicData uri="http://schemas.openxmlformats.org/drawingml/2006/table">
            <a:tbl>
              <a:tblPr/>
              <a:tblGrid>
                <a:gridCol w="2893223"/>
                <a:gridCol w="2893223"/>
              </a:tblGrid>
              <a:tr h="1838136">
                <a:tc>
                  <a:txBody>
                    <a:bodyPr/>
                    <a:lstStyle/>
                    <a:p>
                      <a:pPr>
                        <a:lnSpc>
                          <a:spcPct val="115000"/>
                        </a:lnSpc>
                        <a:spcAft>
                          <a:spcPts val="0"/>
                        </a:spcAft>
                        <a:tabLst>
                          <a:tab pos="4142740" algn="l"/>
                        </a:tabLst>
                      </a:pPr>
                      <a:r>
                        <a:rPr lang="en-AU" sz="900" b="1" i="1" dirty="0">
                          <a:latin typeface="Comic Sans MS"/>
                          <a:ea typeface="Calibri"/>
                          <a:cs typeface="Arial"/>
                        </a:rPr>
                        <a:t>Students have the responsibility to:</a:t>
                      </a:r>
                      <a:endParaRPr lang="en-AU" sz="900" dirty="0">
                        <a:latin typeface="Calibri"/>
                        <a:ea typeface="Calibri"/>
                        <a:cs typeface="Times New Roman"/>
                      </a:endParaRPr>
                    </a:p>
                    <a:p>
                      <a:pPr>
                        <a:lnSpc>
                          <a:spcPct val="115000"/>
                        </a:lnSpc>
                        <a:spcAft>
                          <a:spcPts val="0"/>
                        </a:spcAft>
                        <a:tabLst>
                          <a:tab pos="4142740" algn="l"/>
                        </a:tabLst>
                      </a:pPr>
                      <a:r>
                        <a:rPr lang="en-AU" sz="900" b="1" i="1" dirty="0">
                          <a:solidFill>
                            <a:srgbClr val="FF0000"/>
                          </a:solidFill>
                          <a:latin typeface="Comic Sans MS"/>
                          <a:ea typeface="Calibri"/>
                          <a:cs typeface="Arial"/>
                        </a:rPr>
                        <a:t>Safe</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behave safely in order to protect myself and others</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FFFF00"/>
                          </a:solidFill>
                          <a:latin typeface="Comic Sans MS"/>
                          <a:ea typeface="Calibri"/>
                          <a:cs typeface="Arial"/>
                        </a:rPr>
                        <a:t>Respectful</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treat others with kindness and respect</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speak and listen politely</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treat the property of myself and others with respect at all times</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0000FF"/>
                          </a:solidFill>
                          <a:latin typeface="Comic Sans MS"/>
                          <a:ea typeface="Calibri"/>
                          <a:cs typeface="Arial"/>
                        </a:rPr>
                        <a:t>Learner</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do my best at all times and allow others to learn</a:t>
                      </a:r>
                      <a:endParaRPr lang="en-AU" sz="900" dirty="0">
                        <a:latin typeface="Calibri"/>
                        <a:ea typeface="Calibri"/>
                        <a:cs typeface="Arial"/>
                      </a:endParaRPr>
                    </a:p>
                  </a:txBody>
                  <a:tcPr marL="37924" marR="37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142740" algn="l"/>
                        </a:tabLst>
                      </a:pPr>
                      <a:r>
                        <a:rPr lang="en-AU" sz="900" b="1" i="1" dirty="0">
                          <a:latin typeface="Comic Sans MS"/>
                          <a:ea typeface="Calibri"/>
                          <a:cs typeface="Arial"/>
                        </a:rPr>
                        <a:t>Students have the right to:</a:t>
                      </a:r>
                      <a:endParaRPr lang="en-AU" sz="900" dirty="0">
                        <a:latin typeface="Calibri"/>
                        <a:ea typeface="Calibri"/>
                        <a:cs typeface="Times New Roman"/>
                      </a:endParaRPr>
                    </a:p>
                    <a:p>
                      <a:pPr>
                        <a:lnSpc>
                          <a:spcPct val="115000"/>
                        </a:lnSpc>
                        <a:spcAft>
                          <a:spcPts val="0"/>
                        </a:spcAft>
                        <a:tabLst>
                          <a:tab pos="4142740" algn="l"/>
                        </a:tabLst>
                      </a:pPr>
                      <a:r>
                        <a:rPr lang="en-AU" sz="900" b="1" i="1" dirty="0">
                          <a:solidFill>
                            <a:srgbClr val="FF0000"/>
                          </a:solidFill>
                          <a:latin typeface="Comic Sans MS"/>
                          <a:ea typeface="Calibri"/>
                          <a:cs typeface="Arial"/>
                        </a:rPr>
                        <a:t>Safe</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learn and play in a safe, secure, clean and friendly environment</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FFFF00"/>
                          </a:solidFill>
                          <a:latin typeface="Comic Sans MS"/>
                          <a:ea typeface="Calibri"/>
                          <a:cs typeface="Arial"/>
                        </a:rPr>
                        <a:t>Respectful</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be treated with kindness and respect</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be heard</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have my property respected</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0000FF"/>
                          </a:solidFill>
                          <a:latin typeface="Comic Sans MS"/>
                          <a:ea typeface="Calibri"/>
                          <a:cs typeface="Arial"/>
                        </a:rPr>
                        <a:t>Learner</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learn in a supportive environment that fosters respect, courtesy and honesty</a:t>
                      </a:r>
                      <a:endParaRPr lang="en-AU" sz="900" dirty="0">
                        <a:latin typeface="Calibri"/>
                        <a:ea typeface="Calibri"/>
                        <a:cs typeface="Arial"/>
                      </a:endParaRPr>
                    </a:p>
                  </a:txBody>
                  <a:tcPr marL="37924" marR="37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2343">
                <a:tc>
                  <a:txBody>
                    <a:bodyPr/>
                    <a:lstStyle/>
                    <a:p>
                      <a:pPr>
                        <a:lnSpc>
                          <a:spcPct val="115000"/>
                        </a:lnSpc>
                        <a:spcAft>
                          <a:spcPts val="0"/>
                        </a:spcAft>
                        <a:tabLst>
                          <a:tab pos="4142740" algn="l"/>
                        </a:tabLst>
                      </a:pPr>
                      <a:r>
                        <a:rPr lang="en-AU" sz="900" b="1" i="1" dirty="0">
                          <a:latin typeface="Comic Sans MS"/>
                          <a:ea typeface="Calibri"/>
                          <a:cs typeface="Arial"/>
                        </a:rPr>
                        <a:t>Staff have the responsibility to:</a:t>
                      </a:r>
                      <a:endParaRPr lang="en-AU" sz="900" dirty="0">
                        <a:latin typeface="Calibri"/>
                        <a:ea typeface="Calibri"/>
                        <a:cs typeface="Times New Roman"/>
                      </a:endParaRPr>
                    </a:p>
                    <a:p>
                      <a:pPr>
                        <a:lnSpc>
                          <a:spcPct val="115000"/>
                        </a:lnSpc>
                        <a:spcAft>
                          <a:spcPts val="0"/>
                        </a:spcAft>
                        <a:tabLst>
                          <a:tab pos="4142740" algn="l"/>
                        </a:tabLst>
                      </a:pPr>
                      <a:r>
                        <a:rPr lang="en-AU" sz="900" b="1" i="1" dirty="0">
                          <a:solidFill>
                            <a:srgbClr val="FF0000"/>
                          </a:solidFill>
                          <a:latin typeface="Comic Sans MS"/>
                          <a:ea typeface="Calibri"/>
                          <a:cs typeface="Arial"/>
                        </a:rPr>
                        <a:t>Safe</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promote a safe and supportive environment for others</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FFFF00"/>
                          </a:solidFill>
                          <a:latin typeface="Comic Sans MS"/>
                          <a:ea typeface="Calibri"/>
                          <a:cs typeface="Arial"/>
                        </a:rPr>
                        <a:t>Respectful</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treat others with respect and consideration</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respect the property of others</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promote and foster positive relationships with students, staff and parents/caregivers</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0000FF"/>
                          </a:solidFill>
                          <a:latin typeface="Comic Sans MS"/>
                          <a:ea typeface="Calibri"/>
                          <a:cs typeface="Arial"/>
                        </a:rPr>
                        <a:t>Learner</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participate in professional learning and to implement acquired knowledge and skills</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support other staff and to work collaboratively as a team</a:t>
                      </a:r>
                      <a:endParaRPr lang="en-AU" sz="900" dirty="0">
                        <a:latin typeface="Calibri"/>
                        <a:ea typeface="Calibri"/>
                        <a:cs typeface="Arial"/>
                      </a:endParaRPr>
                    </a:p>
                  </a:txBody>
                  <a:tcPr marL="37924" marR="37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142740" algn="l"/>
                        </a:tabLst>
                      </a:pPr>
                      <a:r>
                        <a:rPr lang="en-AU" sz="900" b="1" i="1" dirty="0">
                          <a:latin typeface="Comic Sans MS"/>
                          <a:ea typeface="Calibri"/>
                          <a:cs typeface="Arial"/>
                        </a:rPr>
                        <a:t>Staff have the right to:</a:t>
                      </a:r>
                      <a:endParaRPr lang="en-AU" sz="900" dirty="0">
                        <a:latin typeface="Calibri"/>
                        <a:ea typeface="Calibri"/>
                        <a:cs typeface="Times New Roman"/>
                      </a:endParaRPr>
                    </a:p>
                    <a:p>
                      <a:pPr>
                        <a:lnSpc>
                          <a:spcPct val="115000"/>
                        </a:lnSpc>
                        <a:spcAft>
                          <a:spcPts val="0"/>
                        </a:spcAft>
                        <a:tabLst>
                          <a:tab pos="4142740" algn="l"/>
                        </a:tabLst>
                      </a:pPr>
                      <a:r>
                        <a:rPr lang="en-AU" sz="900" b="1" i="1" dirty="0">
                          <a:solidFill>
                            <a:srgbClr val="FF0000"/>
                          </a:solidFill>
                          <a:latin typeface="Comic Sans MS"/>
                          <a:ea typeface="Calibri"/>
                          <a:cs typeface="Arial"/>
                        </a:rPr>
                        <a:t>Safe</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work in a safe and supportive environment</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FFFF00"/>
                          </a:solidFill>
                          <a:latin typeface="Comic Sans MS"/>
                          <a:ea typeface="Calibri"/>
                          <a:cs typeface="Arial"/>
                        </a:rPr>
                        <a:t>Respectful</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be treated with respect and consideration by all in the school community</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have my property respected</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have a positive relationship with the students, parents/caregivers and staff at our school</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0000FF"/>
                          </a:solidFill>
                          <a:latin typeface="Comic Sans MS"/>
                          <a:ea typeface="Calibri"/>
                          <a:cs typeface="Arial"/>
                        </a:rPr>
                        <a:t>Learner</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have the opportunity for professional learning</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collegial support of staff in the school</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adequate resources and management support</a:t>
                      </a:r>
                      <a:endParaRPr lang="en-AU" sz="900" dirty="0">
                        <a:latin typeface="Calibri"/>
                        <a:ea typeface="Calibri"/>
                        <a:cs typeface="Arial"/>
                      </a:endParaRPr>
                    </a:p>
                  </a:txBody>
                  <a:tcPr marL="37924" marR="37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6549">
                <a:tc>
                  <a:txBody>
                    <a:bodyPr/>
                    <a:lstStyle/>
                    <a:p>
                      <a:pPr>
                        <a:lnSpc>
                          <a:spcPct val="115000"/>
                        </a:lnSpc>
                        <a:spcAft>
                          <a:spcPts val="0"/>
                        </a:spcAft>
                        <a:tabLst>
                          <a:tab pos="4142740" algn="l"/>
                        </a:tabLst>
                      </a:pPr>
                      <a:r>
                        <a:rPr lang="en-AU" sz="900" b="1" i="1" dirty="0">
                          <a:latin typeface="Comic Sans MS"/>
                          <a:ea typeface="Calibri"/>
                          <a:cs typeface="Arial"/>
                        </a:rPr>
                        <a:t>Parents/Caregivers have the responsibility to:</a:t>
                      </a:r>
                      <a:endParaRPr lang="en-AU" sz="900" dirty="0">
                        <a:latin typeface="Calibri"/>
                        <a:ea typeface="Calibri"/>
                        <a:cs typeface="Times New Roman"/>
                      </a:endParaRPr>
                    </a:p>
                    <a:p>
                      <a:pPr>
                        <a:lnSpc>
                          <a:spcPct val="115000"/>
                        </a:lnSpc>
                        <a:spcAft>
                          <a:spcPts val="0"/>
                        </a:spcAft>
                        <a:tabLst>
                          <a:tab pos="4142740" algn="l"/>
                        </a:tabLst>
                      </a:pPr>
                      <a:r>
                        <a:rPr lang="en-AU" sz="900" b="1" i="1" dirty="0">
                          <a:solidFill>
                            <a:srgbClr val="FF0000"/>
                          </a:solidFill>
                          <a:latin typeface="Comic Sans MS"/>
                          <a:ea typeface="Calibri"/>
                          <a:cs typeface="Arial"/>
                        </a:rPr>
                        <a:t>Safe</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support the school in providing a safe environment</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ensure my child arrives at school between 8.30am and 9.00am and departs promptly following the 2.45pm bell.</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FFFF00"/>
                          </a:solidFill>
                          <a:latin typeface="Comic Sans MS"/>
                          <a:ea typeface="Calibri"/>
                          <a:cs typeface="Arial"/>
                        </a:rPr>
                        <a:t>Respectful</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treat those in the school community with respect and consideration</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0000FF"/>
                          </a:solidFill>
                          <a:latin typeface="Comic Sans MS"/>
                          <a:ea typeface="Calibri"/>
                          <a:cs typeface="Arial"/>
                        </a:rPr>
                        <a:t>Learner</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read school communication, respond appropriately and support school activities</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respect the professional judgement of the teaching staff and make appointments at appropriate times</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support the school in the learning process of my child</a:t>
                      </a:r>
                      <a:endParaRPr lang="en-AU" sz="900" dirty="0">
                        <a:latin typeface="Calibri"/>
                        <a:ea typeface="Calibri"/>
                        <a:cs typeface="Arial"/>
                      </a:endParaRPr>
                    </a:p>
                  </a:txBody>
                  <a:tcPr marL="37924" marR="37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142740" algn="l"/>
                        </a:tabLst>
                      </a:pPr>
                      <a:r>
                        <a:rPr lang="en-AU" sz="900" b="1" i="1" dirty="0">
                          <a:latin typeface="Comic Sans MS"/>
                          <a:ea typeface="Calibri"/>
                          <a:cs typeface="Arial"/>
                        </a:rPr>
                        <a:t>Parents/Caregivers have the right to:</a:t>
                      </a:r>
                      <a:endParaRPr lang="en-AU" sz="900" dirty="0">
                        <a:latin typeface="Calibri"/>
                        <a:ea typeface="Calibri"/>
                        <a:cs typeface="Times New Roman"/>
                      </a:endParaRPr>
                    </a:p>
                    <a:p>
                      <a:pPr>
                        <a:lnSpc>
                          <a:spcPct val="115000"/>
                        </a:lnSpc>
                        <a:spcAft>
                          <a:spcPts val="0"/>
                        </a:spcAft>
                        <a:tabLst>
                          <a:tab pos="4142740" algn="l"/>
                        </a:tabLst>
                      </a:pPr>
                      <a:r>
                        <a:rPr lang="en-AU" sz="900" b="1" i="1" dirty="0">
                          <a:solidFill>
                            <a:srgbClr val="FF0000"/>
                          </a:solidFill>
                          <a:latin typeface="Comic Sans MS"/>
                          <a:ea typeface="Calibri"/>
                          <a:cs typeface="Arial"/>
                        </a:rPr>
                        <a:t>Safe</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know that my child is in a safe supportive environment</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be assured of the safety of my child during school hours</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FFFF00"/>
                          </a:solidFill>
                          <a:latin typeface="Comic Sans MS"/>
                          <a:ea typeface="Calibri"/>
                          <a:cs typeface="Arial"/>
                        </a:rPr>
                        <a:t>Respectful</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be treated with respect and consideration by all students and adults</a:t>
                      </a:r>
                      <a:endParaRPr lang="en-AU" sz="900" dirty="0">
                        <a:latin typeface="Calibri"/>
                        <a:ea typeface="Calibri"/>
                        <a:cs typeface="Arial"/>
                      </a:endParaRPr>
                    </a:p>
                    <a:p>
                      <a:pPr>
                        <a:lnSpc>
                          <a:spcPct val="115000"/>
                        </a:lnSpc>
                        <a:spcAft>
                          <a:spcPts val="0"/>
                        </a:spcAft>
                        <a:tabLst>
                          <a:tab pos="4142740" algn="l"/>
                        </a:tabLst>
                      </a:pPr>
                      <a:r>
                        <a:rPr lang="en-AU" sz="900" b="1" i="1" dirty="0">
                          <a:solidFill>
                            <a:srgbClr val="0000FF"/>
                          </a:solidFill>
                          <a:latin typeface="Comic Sans MS"/>
                          <a:ea typeface="Calibri"/>
                          <a:cs typeface="Arial"/>
                        </a:rPr>
                        <a:t>Learner</a:t>
                      </a:r>
                      <a:endParaRPr lang="en-AU" sz="900" dirty="0">
                        <a:latin typeface="Calibri"/>
                        <a:ea typeface="Calibri"/>
                        <a:cs typeface="Times New Roman"/>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be kept informed about general school events and issues</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be kept informed about my child</a:t>
                      </a:r>
                      <a:r>
                        <a:rPr lang="en-AU" sz="900" dirty="0">
                          <a:solidFill>
                            <a:srgbClr val="000000"/>
                          </a:solidFill>
                          <a:latin typeface="Arial"/>
                          <a:ea typeface="Calibri"/>
                          <a:cs typeface="Arial"/>
                        </a:rPr>
                        <a:t>’</a:t>
                      </a:r>
                      <a:r>
                        <a:rPr lang="en-AU" sz="900" dirty="0">
                          <a:solidFill>
                            <a:srgbClr val="000000"/>
                          </a:solidFill>
                          <a:latin typeface="Foundation Handwriting"/>
                          <a:ea typeface="Calibri"/>
                          <a:cs typeface="Arial"/>
                        </a:rPr>
                        <a:t>s progress</a:t>
                      </a:r>
                      <a:endParaRPr lang="en-AU" sz="900" dirty="0">
                        <a:latin typeface="Calibri"/>
                        <a:ea typeface="Calibri"/>
                        <a:cs typeface="Arial"/>
                      </a:endParaRPr>
                    </a:p>
                    <a:p>
                      <a:pPr marL="342900" lvl="0" indent="-342900">
                        <a:lnSpc>
                          <a:spcPct val="115000"/>
                        </a:lnSpc>
                        <a:spcAft>
                          <a:spcPts val="0"/>
                        </a:spcAft>
                        <a:buFont typeface="Foundation Handwriting"/>
                        <a:buChar char="-"/>
                        <a:tabLst>
                          <a:tab pos="4142740" algn="l"/>
                        </a:tabLst>
                      </a:pPr>
                      <a:r>
                        <a:rPr lang="en-AU" sz="900" dirty="0">
                          <a:solidFill>
                            <a:srgbClr val="000000"/>
                          </a:solidFill>
                          <a:latin typeface="Foundation Handwriting"/>
                          <a:ea typeface="Calibri"/>
                          <a:cs typeface="Arial"/>
                        </a:rPr>
                        <a:t>have my child learn to their full potential</a:t>
                      </a:r>
                      <a:endParaRPr lang="en-AU" sz="900" dirty="0">
                        <a:latin typeface="Calibri"/>
                        <a:ea typeface="Calibri"/>
                        <a:cs typeface="Arial"/>
                      </a:endParaRPr>
                    </a:p>
                  </a:txBody>
                  <a:tcPr marL="37924" marR="37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5" name="Rectangle 1"/>
          <p:cNvSpPr>
            <a:spLocks noChangeArrowheads="1"/>
          </p:cNvSpPr>
          <p:nvPr/>
        </p:nvSpPr>
        <p:spPr bwMode="auto">
          <a:xfrm>
            <a:off x="142844" y="571480"/>
            <a:ext cx="285752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43375" algn="l"/>
              </a:tabLst>
            </a:pPr>
            <a:r>
              <a:rPr kumimoji="0" lang="en-AU" sz="2000" b="1" i="0" strike="noStrike" cap="none" normalizeH="0" baseline="0" dirty="0" smtClean="0">
                <a:ln>
                  <a:noFill/>
                </a:ln>
                <a:solidFill>
                  <a:schemeClr val="bg2">
                    <a:lumMod val="50000"/>
                  </a:schemeClr>
                </a:solidFill>
                <a:effectLst/>
                <a:latin typeface="Comic Sans MS" pitchFamily="66" charset="0"/>
                <a:ea typeface="Calibri" pitchFamily="34" charset="0"/>
                <a:cs typeface="Arial" pitchFamily="34" charset="0"/>
              </a:rPr>
              <a:t>Responsibilities </a:t>
            </a:r>
          </a:p>
          <a:p>
            <a:pPr marL="0" marR="0" lvl="0" indent="0" algn="ctr" defTabSz="914400" rtl="0" eaLnBrk="1" fontAlgn="base" latinLnBrk="0" hangingPunct="1">
              <a:lnSpc>
                <a:spcPct val="100000"/>
              </a:lnSpc>
              <a:spcBef>
                <a:spcPct val="0"/>
              </a:spcBef>
              <a:spcAft>
                <a:spcPct val="0"/>
              </a:spcAft>
              <a:buClrTx/>
              <a:buSzTx/>
              <a:buFontTx/>
              <a:buNone/>
              <a:tabLst>
                <a:tab pos="4143375" algn="l"/>
              </a:tabLst>
            </a:pPr>
            <a:r>
              <a:rPr kumimoji="0" lang="en-AU" sz="2000" b="1" i="0" strike="noStrike" cap="none" normalizeH="0" baseline="0" dirty="0" smtClean="0">
                <a:ln>
                  <a:noFill/>
                </a:ln>
                <a:solidFill>
                  <a:schemeClr val="bg2">
                    <a:lumMod val="50000"/>
                  </a:schemeClr>
                </a:solidFill>
                <a:effectLst/>
                <a:latin typeface="Comic Sans MS" pitchFamily="66" charset="0"/>
                <a:ea typeface="Calibri" pitchFamily="34" charset="0"/>
                <a:cs typeface="Arial" pitchFamily="34" charset="0"/>
              </a:rPr>
              <a:t>and Rights </a:t>
            </a:r>
          </a:p>
          <a:p>
            <a:pPr marL="0" marR="0" lvl="0" indent="0" algn="ctr" defTabSz="914400" rtl="0" eaLnBrk="1" fontAlgn="base" latinLnBrk="0" hangingPunct="1">
              <a:lnSpc>
                <a:spcPct val="100000"/>
              </a:lnSpc>
              <a:spcBef>
                <a:spcPct val="0"/>
              </a:spcBef>
              <a:spcAft>
                <a:spcPct val="0"/>
              </a:spcAft>
              <a:buClrTx/>
              <a:buSzTx/>
              <a:buFontTx/>
              <a:buNone/>
              <a:tabLst>
                <a:tab pos="4143375" algn="l"/>
              </a:tabLst>
            </a:pPr>
            <a:r>
              <a:rPr kumimoji="0" lang="en-AU" sz="2000" b="1" i="0" strike="noStrike" cap="none" normalizeH="0" baseline="0" dirty="0" smtClean="0">
                <a:ln>
                  <a:noFill/>
                </a:ln>
                <a:solidFill>
                  <a:schemeClr val="bg2">
                    <a:lumMod val="50000"/>
                  </a:schemeClr>
                </a:solidFill>
                <a:effectLst/>
                <a:latin typeface="Comic Sans MS" pitchFamily="66" charset="0"/>
                <a:ea typeface="Calibri" pitchFamily="34" charset="0"/>
                <a:cs typeface="Arial" pitchFamily="34" charset="0"/>
              </a:rPr>
              <a:t>of our Mount Lewis Infants School Community</a:t>
            </a:r>
            <a:endParaRPr kumimoji="0" lang="en-AU" sz="2000" b="0" i="0" strike="noStrike" cap="none" normalizeH="0" baseline="0" dirty="0" smtClean="0">
              <a:ln>
                <a:noFill/>
              </a:ln>
              <a:solidFill>
                <a:schemeClr val="bg2">
                  <a:lumMod val="50000"/>
                </a:schemeClr>
              </a:solidFill>
              <a:effectLst/>
              <a:latin typeface="Arial" pitchFamily="34" charset="0"/>
              <a:cs typeface="Arial" pitchFamily="34" charset="0"/>
            </a:endParaRPr>
          </a:p>
        </p:txBody>
      </p:sp>
      <p:pic>
        <p:nvPicPr>
          <p:cNvPr id="6" name="Picture 6"/>
          <p:cNvPicPr>
            <a:picLocks noChangeAspect="1" noChangeArrowheads="1"/>
          </p:cNvPicPr>
          <p:nvPr/>
        </p:nvPicPr>
        <p:blipFill>
          <a:blip r:embed="rId2"/>
          <a:srcRect/>
          <a:stretch>
            <a:fillRect/>
          </a:stretch>
        </p:blipFill>
        <p:spPr bwMode="auto">
          <a:xfrm>
            <a:off x="571472" y="2857496"/>
            <a:ext cx="2357454" cy="22860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214422"/>
            <a:ext cx="8586790" cy="4733754"/>
          </a:xfrm>
        </p:spPr>
        <p:txBody>
          <a:bodyPr>
            <a:normAutofit/>
          </a:bodyPr>
          <a:lstStyle/>
          <a:p>
            <a:r>
              <a:rPr lang="en-AU" dirty="0" smtClean="0">
                <a:latin typeface="Comic Sans MS" pitchFamily="66" charset="0"/>
              </a:rPr>
              <a:t>PBL stands for ‘Positive Behaviour for Learning’. It is a whole school initiative that involves the explicit instruction of desired positive behaviours and encourages students to apply their skills and knowledge in their everyday interactions with others. It is a proactive system with a focus on prevention. </a:t>
            </a:r>
          </a:p>
          <a:p>
            <a:r>
              <a:rPr lang="en-AU" dirty="0" smtClean="0">
                <a:latin typeface="Comic Sans MS" pitchFamily="66" charset="0"/>
              </a:rPr>
              <a:t>By clearly and explicitly teaching students the desired positive behaviours, they are aware of the expected and appropriate behaviours within the school environment and the wider community.</a:t>
            </a:r>
          </a:p>
          <a:p>
            <a:pPr algn="just"/>
            <a:endParaRPr lang="en-AU" dirty="0">
              <a:latin typeface="Comic Sans MS" pitchFamily="66" charset="0"/>
            </a:endParaRPr>
          </a:p>
        </p:txBody>
      </p:sp>
      <p:sp>
        <p:nvSpPr>
          <p:cNvPr id="3" name="Title 2"/>
          <p:cNvSpPr>
            <a:spLocks noGrp="1"/>
          </p:cNvSpPr>
          <p:nvPr>
            <p:ph type="title"/>
          </p:nvPr>
        </p:nvSpPr>
        <p:spPr/>
        <p:txBody>
          <a:bodyPr/>
          <a:lstStyle/>
          <a:p>
            <a:pPr algn="ctr"/>
            <a:r>
              <a:rPr lang="en-AU" u="sng" dirty="0" smtClean="0">
                <a:solidFill>
                  <a:schemeClr val="bg2">
                    <a:lumMod val="50000"/>
                  </a:schemeClr>
                </a:solidFill>
              </a:rPr>
              <a:t>What is PBL?</a:t>
            </a:r>
            <a:endParaRPr lang="en-AU" u="sng"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1357298"/>
            <a:ext cx="8786874" cy="5000660"/>
          </a:xfrm>
        </p:spPr>
        <p:txBody>
          <a:bodyPr>
            <a:normAutofit fontScale="77500" lnSpcReduction="20000"/>
          </a:bodyPr>
          <a:lstStyle/>
          <a:p>
            <a:pPr>
              <a:buNone/>
            </a:pPr>
            <a:r>
              <a:rPr lang="en-AU" b="1" i="1" dirty="0" smtClean="0">
                <a:solidFill>
                  <a:srgbClr val="7030A0"/>
                </a:solidFill>
                <a:latin typeface="Comic Sans MS" pitchFamily="66" charset="0"/>
              </a:rPr>
              <a:t>To provide all students with strategies to be safe at school</a:t>
            </a:r>
            <a:endParaRPr lang="en-AU" i="1" dirty="0" smtClean="0">
              <a:solidFill>
                <a:srgbClr val="7030A0"/>
              </a:solidFill>
              <a:latin typeface="Comic Sans MS" pitchFamily="66" charset="0"/>
            </a:endParaRPr>
          </a:p>
          <a:p>
            <a:pPr lvl="0">
              <a:buNone/>
            </a:pPr>
            <a:r>
              <a:rPr lang="en-AU" dirty="0" smtClean="0">
                <a:latin typeface="Comic Sans MS" pitchFamily="66" charset="0"/>
              </a:rPr>
              <a:t>Explicitly teach safe conduct</a:t>
            </a:r>
          </a:p>
          <a:p>
            <a:pPr lvl="0">
              <a:buNone/>
            </a:pPr>
            <a:r>
              <a:rPr lang="en-AU" dirty="0" smtClean="0">
                <a:latin typeface="Comic Sans MS" pitchFamily="66" charset="0"/>
              </a:rPr>
              <a:t>Model and explore safe behaviours</a:t>
            </a:r>
          </a:p>
          <a:p>
            <a:pPr lvl="0">
              <a:buNone/>
            </a:pPr>
            <a:r>
              <a:rPr lang="en-AU" dirty="0" smtClean="0">
                <a:latin typeface="Comic Sans MS" pitchFamily="66" charset="0"/>
              </a:rPr>
              <a:t>Encourage and reward safe behaviours</a:t>
            </a:r>
          </a:p>
          <a:p>
            <a:pPr>
              <a:buNone/>
            </a:pPr>
            <a:r>
              <a:rPr lang="en-AU" dirty="0" smtClean="0">
                <a:latin typeface="Comic Sans MS" pitchFamily="66" charset="0"/>
              </a:rPr>
              <a:t> </a:t>
            </a:r>
          </a:p>
          <a:p>
            <a:pPr>
              <a:buNone/>
            </a:pPr>
            <a:r>
              <a:rPr lang="en-AU" b="1" i="1" dirty="0" smtClean="0">
                <a:solidFill>
                  <a:srgbClr val="7030A0"/>
                </a:solidFill>
                <a:latin typeface="Comic Sans MS" pitchFamily="66" charset="0"/>
              </a:rPr>
              <a:t>To provide all students with strategies to be respectful</a:t>
            </a:r>
            <a:endParaRPr lang="en-AU" i="1" dirty="0" smtClean="0">
              <a:solidFill>
                <a:srgbClr val="7030A0"/>
              </a:solidFill>
              <a:latin typeface="Comic Sans MS" pitchFamily="66" charset="0"/>
            </a:endParaRPr>
          </a:p>
          <a:p>
            <a:pPr lvl="0">
              <a:buNone/>
            </a:pPr>
            <a:r>
              <a:rPr lang="en-AU" dirty="0" smtClean="0">
                <a:latin typeface="Comic Sans MS" pitchFamily="66" charset="0"/>
              </a:rPr>
              <a:t>Explicitly teach respectful behaviours</a:t>
            </a:r>
          </a:p>
          <a:p>
            <a:pPr lvl="0">
              <a:buNone/>
            </a:pPr>
            <a:r>
              <a:rPr lang="en-AU" dirty="0" smtClean="0">
                <a:latin typeface="Comic Sans MS" pitchFamily="66" charset="0"/>
              </a:rPr>
              <a:t>Model and explore respectful behaviours</a:t>
            </a:r>
          </a:p>
          <a:p>
            <a:pPr lvl="0">
              <a:buNone/>
            </a:pPr>
            <a:r>
              <a:rPr lang="en-AU" dirty="0" smtClean="0">
                <a:latin typeface="Comic Sans MS" pitchFamily="66" charset="0"/>
              </a:rPr>
              <a:t>Encourage and reward respectful behaviours</a:t>
            </a:r>
          </a:p>
          <a:p>
            <a:pPr>
              <a:buNone/>
            </a:pPr>
            <a:r>
              <a:rPr lang="en-AU" dirty="0" smtClean="0">
                <a:latin typeface="Comic Sans MS" pitchFamily="66" charset="0"/>
              </a:rPr>
              <a:t> </a:t>
            </a:r>
          </a:p>
          <a:p>
            <a:pPr>
              <a:buNone/>
            </a:pPr>
            <a:r>
              <a:rPr lang="en-AU" b="1" i="1" dirty="0" smtClean="0">
                <a:solidFill>
                  <a:srgbClr val="7030A0"/>
                </a:solidFill>
                <a:latin typeface="Comic Sans MS" pitchFamily="66" charset="0"/>
              </a:rPr>
              <a:t>To provide all students with strategies to be successful learners</a:t>
            </a:r>
            <a:endParaRPr lang="en-AU" i="1" dirty="0" smtClean="0">
              <a:solidFill>
                <a:srgbClr val="7030A0"/>
              </a:solidFill>
              <a:latin typeface="Comic Sans MS" pitchFamily="66" charset="0"/>
            </a:endParaRPr>
          </a:p>
          <a:p>
            <a:pPr lvl="0">
              <a:buNone/>
            </a:pPr>
            <a:r>
              <a:rPr lang="en-AU" dirty="0" smtClean="0">
                <a:latin typeface="Comic Sans MS" pitchFamily="66" charset="0"/>
              </a:rPr>
              <a:t>Explicitly teach social skills</a:t>
            </a:r>
          </a:p>
          <a:p>
            <a:pPr lvl="0">
              <a:buNone/>
            </a:pPr>
            <a:r>
              <a:rPr lang="en-AU" dirty="0" smtClean="0">
                <a:latin typeface="Comic Sans MS" pitchFamily="66" charset="0"/>
              </a:rPr>
              <a:t>Model and explore values</a:t>
            </a:r>
          </a:p>
          <a:p>
            <a:pPr lvl="0">
              <a:buNone/>
            </a:pPr>
            <a:r>
              <a:rPr lang="en-AU" dirty="0" smtClean="0">
                <a:latin typeface="Comic Sans MS" pitchFamily="66" charset="0"/>
              </a:rPr>
              <a:t>Foster positive learning attitudes</a:t>
            </a:r>
          </a:p>
          <a:p>
            <a:endParaRPr lang="en-AU" dirty="0"/>
          </a:p>
        </p:txBody>
      </p:sp>
      <p:sp>
        <p:nvSpPr>
          <p:cNvPr id="3" name="Title 2"/>
          <p:cNvSpPr>
            <a:spLocks noGrp="1"/>
          </p:cNvSpPr>
          <p:nvPr>
            <p:ph type="title"/>
          </p:nvPr>
        </p:nvSpPr>
        <p:spPr/>
        <p:txBody>
          <a:bodyPr/>
          <a:lstStyle/>
          <a:p>
            <a:pPr algn="ctr"/>
            <a:r>
              <a:rPr lang="en-AU" u="sng" dirty="0" smtClean="0">
                <a:solidFill>
                  <a:schemeClr val="bg2">
                    <a:lumMod val="50000"/>
                  </a:schemeClr>
                </a:solidFill>
              </a:rPr>
              <a:t>PBL Statement of Purpose</a:t>
            </a:r>
            <a:endParaRPr lang="en-AU" u="sng" dirty="0">
              <a:solidFill>
                <a:schemeClr val="bg2">
                  <a:lumMod val="50000"/>
                </a:schemeClr>
              </a:solidFill>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143768" y="4929198"/>
            <a:ext cx="1478723" cy="15001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001156" cy="4733754"/>
          </a:xfrm>
        </p:spPr>
        <p:txBody>
          <a:bodyPr>
            <a:normAutofit fontScale="62500" lnSpcReduction="20000"/>
          </a:bodyPr>
          <a:lstStyle/>
          <a:p>
            <a:endParaRPr lang="en-AU" dirty="0" smtClean="0"/>
          </a:p>
          <a:p>
            <a:pPr lvl="0"/>
            <a:r>
              <a:rPr lang="en-AU" dirty="0" smtClean="0">
                <a:latin typeface="Comic Sans MS" pitchFamily="66" charset="0"/>
              </a:rPr>
              <a:t>explicit lesson plans incorporating our school rules, </a:t>
            </a:r>
          </a:p>
          <a:p>
            <a:pPr lvl="0" algn="ctr">
              <a:buNone/>
            </a:pPr>
            <a:r>
              <a:rPr lang="en-AU" b="1" dirty="0" smtClean="0">
                <a:solidFill>
                  <a:srgbClr val="FF0000"/>
                </a:solidFill>
                <a:latin typeface="Comic Sans MS" pitchFamily="66" charset="0"/>
              </a:rPr>
              <a:t>We are safe</a:t>
            </a:r>
            <a:endParaRPr lang="en-AU" dirty="0" smtClean="0">
              <a:solidFill>
                <a:srgbClr val="FF0000"/>
              </a:solidFill>
              <a:latin typeface="Comic Sans MS" pitchFamily="66" charset="0"/>
            </a:endParaRPr>
          </a:p>
          <a:p>
            <a:pPr lvl="0" algn="ctr">
              <a:buNone/>
            </a:pPr>
            <a:r>
              <a:rPr lang="en-AU" b="1" dirty="0" smtClean="0">
                <a:solidFill>
                  <a:srgbClr val="0070C0"/>
                </a:solidFill>
                <a:latin typeface="Comic Sans MS" pitchFamily="66" charset="0"/>
              </a:rPr>
              <a:t>We are respectful</a:t>
            </a:r>
            <a:endParaRPr lang="en-AU" dirty="0" smtClean="0">
              <a:solidFill>
                <a:srgbClr val="0070C0"/>
              </a:solidFill>
              <a:latin typeface="Comic Sans MS" pitchFamily="66" charset="0"/>
            </a:endParaRPr>
          </a:p>
          <a:p>
            <a:pPr lvl="0" algn="ctr">
              <a:buNone/>
            </a:pPr>
            <a:r>
              <a:rPr lang="en-AU" b="1" dirty="0" smtClean="0">
                <a:solidFill>
                  <a:srgbClr val="FFC000"/>
                </a:solidFill>
                <a:latin typeface="Comic Sans MS" pitchFamily="66" charset="0"/>
              </a:rPr>
              <a:t>We are learners</a:t>
            </a:r>
            <a:endParaRPr lang="en-AU" dirty="0" smtClean="0">
              <a:solidFill>
                <a:srgbClr val="FFC000"/>
              </a:solidFill>
              <a:latin typeface="Comic Sans MS" pitchFamily="66" charset="0"/>
            </a:endParaRPr>
          </a:p>
          <a:p>
            <a:pPr lvl="0"/>
            <a:endParaRPr lang="en-AU" dirty="0" smtClean="0">
              <a:latin typeface="Comic Sans MS" pitchFamily="66" charset="0"/>
            </a:endParaRPr>
          </a:p>
          <a:p>
            <a:pPr lvl="0"/>
            <a:r>
              <a:rPr lang="en-AU" dirty="0" smtClean="0">
                <a:latin typeface="Comic Sans MS" pitchFamily="66" charset="0"/>
              </a:rPr>
              <a:t>the use of our school matrix that promotes common language amongst the staff, students and community. The desired positive behaviours are discussed with the students on a regular basis</a:t>
            </a:r>
          </a:p>
          <a:p>
            <a:pPr lvl="0"/>
            <a:r>
              <a:rPr lang="en-AU" dirty="0" smtClean="0">
                <a:latin typeface="Comic Sans MS" pitchFamily="66" charset="0"/>
              </a:rPr>
              <a:t>colourful signage around the school grounds reminding students of the appropriate behaviours expected of them.</a:t>
            </a:r>
          </a:p>
          <a:p>
            <a:pPr algn="ctr">
              <a:buNone/>
            </a:pPr>
            <a:r>
              <a:rPr lang="en-AU" dirty="0" smtClean="0">
                <a:latin typeface="Comic Sans MS" pitchFamily="66" charset="0"/>
              </a:rPr>
              <a:t> </a:t>
            </a:r>
          </a:p>
          <a:p>
            <a:pPr algn="ctr">
              <a:buNone/>
            </a:pPr>
            <a:r>
              <a:rPr lang="en-AU" b="1" i="1" dirty="0" smtClean="0">
                <a:latin typeface="Comic Sans MS" pitchFamily="66" charset="0"/>
              </a:rPr>
              <a:t>This policy was developed in consultation with students, staff and the community of Mount Lewis Infants School in 2011. Focus values and school rules were developed after extensive consultation with all arms of the community.</a:t>
            </a:r>
          </a:p>
          <a:p>
            <a:pPr algn="ctr">
              <a:buNone/>
            </a:pPr>
            <a:r>
              <a:rPr lang="en-AU" dirty="0" smtClean="0">
                <a:latin typeface="Comic Sans MS" pitchFamily="66" charset="0"/>
              </a:rPr>
              <a:t> </a:t>
            </a:r>
          </a:p>
          <a:p>
            <a:pPr algn="ctr">
              <a:buNone/>
            </a:pPr>
            <a:r>
              <a:rPr lang="en-AU" b="1" i="1" dirty="0" smtClean="0">
                <a:solidFill>
                  <a:schemeClr val="bg2">
                    <a:lumMod val="50000"/>
                  </a:schemeClr>
                </a:solidFill>
                <a:latin typeface="Comic Sans MS" pitchFamily="66" charset="0"/>
              </a:rPr>
              <a:t>If children don’t learn the way </a:t>
            </a:r>
            <a:r>
              <a:rPr lang="en-AU" b="1" i="1" u="sng" dirty="0" smtClean="0">
                <a:solidFill>
                  <a:schemeClr val="bg2">
                    <a:lumMod val="50000"/>
                  </a:schemeClr>
                </a:solidFill>
                <a:latin typeface="Comic Sans MS" pitchFamily="66" charset="0"/>
              </a:rPr>
              <a:t>we</a:t>
            </a:r>
            <a:r>
              <a:rPr lang="en-AU" b="1" i="1" dirty="0" smtClean="0">
                <a:solidFill>
                  <a:schemeClr val="bg2">
                    <a:lumMod val="50000"/>
                  </a:schemeClr>
                </a:solidFill>
                <a:latin typeface="Comic Sans MS" pitchFamily="66" charset="0"/>
              </a:rPr>
              <a:t> teach them, teach them the way </a:t>
            </a:r>
            <a:r>
              <a:rPr lang="en-AU" b="1" i="1" u="sng" dirty="0" smtClean="0">
                <a:solidFill>
                  <a:schemeClr val="bg2">
                    <a:lumMod val="50000"/>
                  </a:schemeClr>
                </a:solidFill>
                <a:latin typeface="Comic Sans MS" pitchFamily="66" charset="0"/>
              </a:rPr>
              <a:t>they</a:t>
            </a:r>
            <a:r>
              <a:rPr lang="en-AU" b="1" i="1" dirty="0" smtClean="0">
                <a:solidFill>
                  <a:schemeClr val="bg2">
                    <a:lumMod val="50000"/>
                  </a:schemeClr>
                </a:solidFill>
                <a:latin typeface="Comic Sans MS" pitchFamily="66" charset="0"/>
              </a:rPr>
              <a:t> learn!</a:t>
            </a:r>
          </a:p>
          <a:p>
            <a:endParaRPr lang="en-AU" dirty="0"/>
          </a:p>
        </p:txBody>
      </p:sp>
      <p:sp>
        <p:nvSpPr>
          <p:cNvPr id="3" name="Title 2"/>
          <p:cNvSpPr>
            <a:spLocks noGrp="1"/>
          </p:cNvSpPr>
          <p:nvPr>
            <p:ph type="title"/>
          </p:nvPr>
        </p:nvSpPr>
        <p:spPr/>
        <p:txBody>
          <a:bodyPr>
            <a:normAutofit fontScale="90000"/>
          </a:bodyPr>
          <a:lstStyle/>
          <a:p>
            <a:pPr algn="ctr"/>
            <a:r>
              <a:rPr lang="en-AU" u="sng" dirty="0" smtClean="0">
                <a:solidFill>
                  <a:schemeClr val="bg2">
                    <a:lumMod val="50000"/>
                  </a:schemeClr>
                </a:solidFill>
              </a:rPr>
              <a:t>We teach PBL at Mount Lewis Infants School through...</a:t>
            </a:r>
            <a:endParaRPr lang="en-AU"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14282" y="214290"/>
            <a:ext cx="2286016" cy="2135201"/>
          </a:xfrm>
          <a:prstGeom prst="rect">
            <a:avLst/>
          </a:prstGeom>
        </p:spPr>
      </p:pic>
      <p:sp>
        <p:nvSpPr>
          <p:cNvPr id="6" name="Title 2"/>
          <p:cNvSpPr>
            <a:spLocks noGrp="1"/>
          </p:cNvSpPr>
          <p:nvPr>
            <p:ph type="title"/>
          </p:nvPr>
        </p:nvSpPr>
        <p:spPr>
          <a:xfrm>
            <a:off x="457200" y="274638"/>
            <a:ext cx="8229600" cy="1143000"/>
          </a:xfrm>
        </p:spPr>
        <p:txBody>
          <a:bodyPr/>
          <a:lstStyle/>
          <a:p>
            <a:pPr algn="ctr"/>
            <a:r>
              <a:rPr lang="en-AU" u="sng" dirty="0" smtClean="0">
                <a:solidFill>
                  <a:schemeClr val="bg2">
                    <a:lumMod val="50000"/>
                  </a:schemeClr>
                </a:solidFill>
              </a:rPr>
              <a:t>School Rules</a:t>
            </a:r>
            <a:endParaRPr lang="en-AU" u="sng" dirty="0">
              <a:solidFill>
                <a:schemeClr val="bg2">
                  <a:lumMod val="50000"/>
                </a:schemeClr>
              </a:solidFill>
            </a:endParaRPr>
          </a:p>
        </p:txBody>
      </p:sp>
      <p:sp>
        <p:nvSpPr>
          <p:cNvPr id="7" name="Rectangle 6"/>
          <p:cNvSpPr/>
          <p:nvPr/>
        </p:nvSpPr>
        <p:spPr>
          <a:xfrm>
            <a:off x="428596" y="2214554"/>
            <a:ext cx="8358246" cy="3139321"/>
          </a:xfrm>
          <a:prstGeom prst="rect">
            <a:avLst/>
          </a:prstGeom>
        </p:spPr>
        <p:txBody>
          <a:bodyPr wrap="square">
            <a:spAutoFit/>
          </a:bodyPr>
          <a:lstStyle/>
          <a:p>
            <a:pPr algn="ctr">
              <a:buNone/>
            </a:pPr>
            <a:r>
              <a:rPr lang="en-AU" sz="6600" b="1" dirty="0" smtClean="0">
                <a:solidFill>
                  <a:schemeClr val="accent2"/>
                </a:solidFill>
                <a:latin typeface="Comic Sans MS" pitchFamily="66" charset="0"/>
              </a:rPr>
              <a:t>We are Safe</a:t>
            </a:r>
            <a:endParaRPr lang="en-AU" sz="6600" dirty="0" smtClean="0">
              <a:solidFill>
                <a:schemeClr val="accent2"/>
              </a:solidFill>
              <a:latin typeface="Comic Sans MS" pitchFamily="66" charset="0"/>
            </a:endParaRPr>
          </a:p>
          <a:p>
            <a:pPr algn="ctr">
              <a:buNone/>
            </a:pPr>
            <a:r>
              <a:rPr lang="en-AU" sz="6600" b="1" dirty="0" smtClean="0">
                <a:solidFill>
                  <a:srgbClr val="0070C0"/>
                </a:solidFill>
                <a:latin typeface="Comic Sans MS" pitchFamily="66" charset="0"/>
              </a:rPr>
              <a:t>We are Respectful</a:t>
            </a:r>
            <a:endParaRPr lang="en-AU" sz="6600" dirty="0" smtClean="0">
              <a:solidFill>
                <a:srgbClr val="0070C0"/>
              </a:solidFill>
              <a:latin typeface="Comic Sans MS" pitchFamily="66" charset="0"/>
            </a:endParaRPr>
          </a:p>
          <a:p>
            <a:pPr algn="ctr">
              <a:buNone/>
            </a:pPr>
            <a:r>
              <a:rPr lang="en-AU" sz="6600" b="1" dirty="0" smtClean="0">
                <a:solidFill>
                  <a:srgbClr val="FFC000"/>
                </a:solidFill>
                <a:latin typeface="Comic Sans MS" pitchFamily="66" charset="0"/>
              </a:rPr>
              <a:t>We are Learners</a:t>
            </a:r>
            <a:endParaRPr lang="en-AU" sz="6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85727"/>
          <a:ext cx="9144000" cy="6572272"/>
        </p:xfrm>
        <a:graphic>
          <a:graphicData uri="http://schemas.openxmlformats.org/drawingml/2006/table">
            <a:tbl>
              <a:tblPr/>
              <a:tblGrid>
                <a:gridCol w="1099808"/>
                <a:gridCol w="1138916"/>
                <a:gridCol w="1367125"/>
                <a:gridCol w="1367125"/>
                <a:gridCol w="1291056"/>
                <a:gridCol w="1439985"/>
                <a:gridCol w="1439985"/>
              </a:tblGrid>
              <a:tr h="1865628">
                <a:tc gridSpan="7">
                  <a:txBody>
                    <a:bodyPr/>
                    <a:lstStyle/>
                    <a:p>
                      <a:pPr algn="ctr">
                        <a:spcAft>
                          <a:spcPts val="0"/>
                        </a:spcAft>
                      </a:pPr>
                      <a:r>
                        <a:rPr lang="en-AU" sz="1100" b="1" dirty="0">
                          <a:solidFill>
                            <a:srgbClr val="4F6228"/>
                          </a:solidFill>
                          <a:latin typeface="Foundation Handwriting"/>
                          <a:ea typeface="Times New Roman"/>
                        </a:rPr>
                        <a:t>    </a:t>
                      </a:r>
                      <a:r>
                        <a:rPr lang="en-AU" sz="1100" b="1" u="sng" dirty="0">
                          <a:solidFill>
                            <a:srgbClr val="215868"/>
                          </a:solidFill>
                          <a:latin typeface="Foundation Handwriting"/>
                          <a:ea typeface="Times New Roman"/>
                        </a:rPr>
                        <a:t>Around Our School:</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Move quietly and sensibly</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Keep hands, feet and objects to yourself</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Be in the right place at the right time doing the right thing</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Wear full school uniform with pride </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Care for others and their belongings</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Keep the school clean</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Always follow teacher directions</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Have all your equipment </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Do your best at all times </a:t>
                      </a:r>
                      <a:endParaRPr lang="en-AU" sz="1100" dirty="0">
                        <a:latin typeface="Times New Roman"/>
                        <a:ea typeface="Times New Roman"/>
                      </a:endParaRPr>
                    </a:p>
                    <a:p>
                      <a:pPr marL="342900" lvl="0" indent="-342900" algn="ctr">
                        <a:spcAft>
                          <a:spcPts val="0"/>
                        </a:spcAft>
                        <a:buFont typeface="Symbol"/>
                        <a:buChar char=""/>
                      </a:pPr>
                      <a:r>
                        <a:rPr lang="en-AU" sz="1100" dirty="0">
                          <a:latin typeface="Foundation Handwriting"/>
                          <a:ea typeface="Times New Roman"/>
                        </a:rPr>
                        <a:t>Allow other students to learn.</a:t>
                      </a:r>
                      <a:endParaRPr lang="en-AU" sz="1100"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156887">
                <a:tc rowSpan="2">
                  <a:txBody>
                    <a:bodyPr/>
                    <a:lstStyle/>
                    <a:p>
                      <a:pPr>
                        <a:spcAft>
                          <a:spcPts val="0"/>
                        </a:spcAft>
                      </a:pPr>
                      <a:endParaRPr lang="en-AU" sz="1000" b="1" dirty="0">
                        <a:latin typeface="Foundation Handwriting"/>
                        <a:ea typeface="Times New Roman"/>
                      </a:endParaRPr>
                    </a:p>
                    <a:p>
                      <a:pPr>
                        <a:spcAft>
                          <a:spcPts val="0"/>
                        </a:spcAft>
                      </a:pPr>
                      <a:r>
                        <a:rPr lang="en-AU" sz="1000" b="1" dirty="0">
                          <a:latin typeface="Foundation Handwriting"/>
                          <a:ea typeface="Times New Roman"/>
                        </a:rPr>
                        <a:t>Our School Rules:</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AU" sz="1000" b="0">
                          <a:latin typeface="Foundation Handwriting"/>
                          <a:ea typeface="Times New Roman"/>
                        </a:rPr>
                        <a:t>Inside</a:t>
                      </a:r>
                      <a:endParaRPr lang="en-AU" sz="1000" b="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AU"/>
                    </a:p>
                  </a:txBody>
                  <a:tcPr/>
                </a:tc>
                <a:tc hMerge="1">
                  <a:txBody>
                    <a:bodyPr/>
                    <a:lstStyle/>
                    <a:p>
                      <a:endParaRPr lang="en-AU"/>
                    </a:p>
                  </a:txBody>
                  <a:tcPr/>
                </a:tc>
                <a:tc gridSpan="3">
                  <a:txBody>
                    <a:bodyPr/>
                    <a:lstStyle/>
                    <a:p>
                      <a:pPr algn="ctr">
                        <a:spcAft>
                          <a:spcPts val="0"/>
                        </a:spcAft>
                      </a:pPr>
                      <a:r>
                        <a:rPr lang="en-AU" sz="1000" b="0">
                          <a:latin typeface="Foundation Handwriting"/>
                          <a:ea typeface="Times New Roman"/>
                        </a:rPr>
                        <a:t>Outside</a:t>
                      </a:r>
                      <a:endParaRPr lang="en-AU" sz="1000" b="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AU"/>
                    </a:p>
                  </a:txBody>
                  <a:tcPr/>
                </a:tc>
                <a:tc hMerge="1">
                  <a:txBody>
                    <a:bodyPr/>
                    <a:lstStyle/>
                    <a:p>
                      <a:endParaRPr lang="en-AU"/>
                    </a:p>
                  </a:txBody>
                  <a:tcPr/>
                </a:tc>
              </a:tr>
              <a:tr h="313776">
                <a:tc vMerge="1">
                  <a:txBody>
                    <a:bodyPr/>
                    <a:lstStyle/>
                    <a:p>
                      <a:endParaRPr lang="en-AU"/>
                    </a:p>
                  </a:txBody>
                  <a:tcPr/>
                </a:tc>
                <a:tc>
                  <a:txBody>
                    <a:bodyPr/>
                    <a:lstStyle/>
                    <a:p>
                      <a:pPr algn="ctr">
                        <a:spcAft>
                          <a:spcPts val="0"/>
                        </a:spcAft>
                      </a:pPr>
                      <a:r>
                        <a:rPr lang="en-AU" sz="1000" b="1" dirty="0">
                          <a:latin typeface="Foundation Handwriting"/>
                          <a:ea typeface="Times New Roman"/>
                        </a:rPr>
                        <a:t>Classrooms &amp; Library</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algn="ctr">
                        <a:spcAft>
                          <a:spcPts val="0"/>
                        </a:spcAft>
                      </a:pPr>
                      <a:r>
                        <a:rPr lang="en-AU" sz="1000" b="1" dirty="0">
                          <a:latin typeface="Foundation Handwriting"/>
                          <a:ea typeface="Times New Roman"/>
                        </a:rPr>
                        <a:t>Office</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algn="ctr">
                        <a:spcAft>
                          <a:spcPts val="0"/>
                        </a:spcAft>
                      </a:pPr>
                      <a:r>
                        <a:rPr lang="en-AU" sz="1000" b="1" dirty="0">
                          <a:latin typeface="Foundation Handwriting"/>
                          <a:ea typeface="Times New Roman"/>
                        </a:rPr>
                        <a:t>Assembly</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algn="ctr">
                        <a:spcAft>
                          <a:spcPts val="0"/>
                        </a:spcAft>
                      </a:pPr>
                      <a:r>
                        <a:rPr lang="en-AU" sz="1000" b="1" dirty="0">
                          <a:latin typeface="Foundation Handwriting"/>
                          <a:ea typeface="Times New Roman"/>
                        </a:rPr>
                        <a:t>Toilets</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en-AU" sz="1000" b="1">
                          <a:latin typeface="Foundation Handwriting"/>
                          <a:ea typeface="Times New Roman"/>
                        </a:rPr>
                        <a:t>Playground</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spcAft>
                          <a:spcPts val="0"/>
                        </a:spcAft>
                      </a:pPr>
                      <a:r>
                        <a:rPr lang="en-AU" sz="1000" b="1">
                          <a:latin typeface="Foundation Handwriting"/>
                          <a:ea typeface="Times New Roman"/>
                        </a:rPr>
                        <a:t>Excursions</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1098218">
                <a:tc>
                  <a:txBody>
                    <a:bodyPr/>
                    <a:lstStyle/>
                    <a:p>
                      <a:pPr>
                        <a:spcAft>
                          <a:spcPts val="0"/>
                        </a:spcAft>
                      </a:pPr>
                      <a:endParaRPr lang="en-AU" sz="1000" b="1">
                        <a:latin typeface="Times New Roman"/>
                        <a:ea typeface="Times New Roman"/>
                      </a:endParaRPr>
                    </a:p>
                    <a:p>
                      <a:pPr algn="ctr">
                        <a:spcAft>
                          <a:spcPts val="0"/>
                        </a:spcAft>
                      </a:pPr>
                      <a:r>
                        <a:rPr lang="en-AU" sz="1000" b="1">
                          <a:latin typeface="Foundation Handwriting"/>
                          <a:ea typeface="Times New Roman"/>
                        </a:rPr>
                        <a:t>We are Safe</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AU" sz="1000" b="1">
                          <a:latin typeface="Foundation Handwriting"/>
                          <a:ea typeface="Times New Roman"/>
                        </a:rPr>
                        <a:t>*Line up before entering</a:t>
                      </a:r>
                      <a:endParaRPr lang="en-AU" sz="1000" b="1">
                        <a:latin typeface="Times New Roman"/>
                        <a:ea typeface="Times New Roman"/>
                      </a:endParaRPr>
                    </a:p>
                    <a:p>
                      <a:pPr>
                        <a:spcAft>
                          <a:spcPts val="0"/>
                        </a:spcAft>
                      </a:pPr>
                      <a:r>
                        <a:rPr lang="en-AU" sz="1000" b="1">
                          <a:latin typeface="Foundation Handwriting"/>
                          <a:ea typeface="Times New Roman"/>
                        </a:rPr>
                        <a:t>*Move sensibly around the room </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latin typeface="Foundation Handwriting"/>
                          <a:ea typeface="Times New Roman"/>
                        </a:rPr>
                        <a:t>*Enter the office in a quiet and safe way</a:t>
                      </a:r>
                      <a:endParaRPr lang="en-AU" sz="1000" b="1">
                        <a:latin typeface="Times New Roman"/>
                        <a:ea typeface="Times New Roman"/>
                      </a:endParaRPr>
                    </a:p>
                    <a:p>
                      <a:pPr>
                        <a:spcAft>
                          <a:spcPts val="0"/>
                        </a:spcAft>
                      </a:pPr>
                      <a:r>
                        <a:rPr lang="en-AU" sz="1000" b="1">
                          <a:latin typeface="Foundation Handwriting"/>
                          <a:ea typeface="Times New Roman"/>
                        </a:rPr>
                        <a:t>*Ring the bell and wait for office staff to assist you</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latin typeface="Foundation Handwriting"/>
                          <a:ea typeface="Times New Roman"/>
                        </a:rPr>
                        <a:t>*Enter and exit safely</a:t>
                      </a:r>
                      <a:endParaRPr lang="en-AU" sz="1000" b="1">
                        <a:latin typeface="Times New Roman"/>
                        <a:ea typeface="Times New Roman"/>
                      </a:endParaRPr>
                    </a:p>
                    <a:p>
                      <a:pPr>
                        <a:spcAft>
                          <a:spcPts val="0"/>
                        </a:spcAft>
                      </a:pPr>
                      <a:r>
                        <a:rPr lang="en-AU" sz="1000" b="1">
                          <a:latin typeface="Foundation Handwriting"/>
                          <a:ea typeface="Times New Roman"/>
                        </a:rPr>
                        <a:t>*Sit in an orderly manner</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dirty="0">
                          <a:latin typeface="Foundation Handwriting"/>
                          <a:ea typeface="Times New Roman"/>
                        </a:rPr>
                        <a:t>*Use toilets for the right reasons</a:t>
                      </a:r>
                      <a:endParaRPr lang="en-AU" sz="1000" b="1" dirty="0">
                        <a:latin typeface="Times New Roman"/>
                        <a:ea typeface="Times New Roman"/>
                      </a:endParaRPr>
                    </a:p>
                    <a:p>
                      <a:pPr>
                        <a:spcAft>
                          <a:spcPts val="0"/>
                        </a:spcAft>
                      </a:pPr>
                      <a:r>
                        <a:rPr lang="en-AU" sz="1000" b="1" dirty="0">
                          <a:latin typeface="Foundation Handwriting"/>
                          <a:ea typeface="Times New Roman"/>
                        </a:rPr>
                        <a:t>*Always wash your hands </a:t>
                      </a:r>
                      <a:endParaRPr lang="en-AU" sz="1000" b="1" dirty="0">
                        <a:latin typeface="Times New Roman"/>
                        <a:ea typeface="Times New Roman"/>
                      </a:endParaRPr>
                    </a:p>
                    <a:p>
                      <a:pPr>
                        <a:spcAft>
                          <a:spcPts val="0"/>
                        </a:spcAft>
                      </a:pPr>
                      <a:r>
                        <a:rPr lang="en-AU" sz="1000" b="1" dirty="0">
                          <a:latin typeface="Foundation Handwriting"/>
                          <a:ea typeface="Times New Roman"/>
                        </a:rPr>
                        <a:t>*Do not play in the toilets or wash sheds</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dirty="0">
                          <a:latin typeface="Foundation Handwriting"/>
                          <a:ea typeface="Times New Roman"/>
                        </a:rPr>
                        <a:t>*Wear a hat or play in the shade</a:t>
                      </a:r>
                      <a:endParaRPr lang="en-AU" sz="1000" b="1" dirty="0">
                        <a:latin typeface="Times New Roman"/>
                        <a:ea typeface="Times New Roman"/>
                      </a:endParaRPr>
                    </a:p>
                    <a:p>
                      <a:pPr>
                        <a:spcAft>
                          <a:spcPts val="0"/>
                        </a:spcAft>
                      </a:pPr>
                      <a:r>
                        <a:rPr lang="en-AU" sz="1000" b="1" dirty="0">
                          <a:latin typeface="Foundation Handwriting"/>
                          <a:ea typeface="Times New Roman"/>
                        </a:rPr>
                        <a:t>*Play fairly</a:t>
                      </a:r>
                      <a:endParaRPr lang="en-AU" sz="1000" b="1" dirty="0">
                        <a:latin typeface="Times New Roman"/>
                        <a:ea typeface="Times New Roman"/>
                      </a:endParaRPr>
                    </a:p>
                    <a:p>
                      <a:pPr>
                        <a:spcAft>
                          <a:spcPts val="0"/>
                        </a:spcAft>
                      </a:pPr>
                      <a:r>
                        <a:rPr lang="en-AU" sz="1000" b="1" dirty="0">
                          <a:latin typeface="Foundation Handwriting"/>
                          <a:ea typeface="Times New Roman"/>
                        </a:rPr>
                        <a:t>*Stay in playground areas (See the red lines)</a:t>
                      </a:r>
                      <a:endParaRPr lang="en-AU" sz="1000" b="1" dirty="0">
                        <a:latin typeface="Times New Roman"/>
                        <a:ea typeface="Times New Roman"/>
                      </a:endParaRPr>
                    </a:p>
                    <a:p>
                      <a:pPr>
                        <a:spcAft>
                          <a:spcPts val="0"/>
                        </a:spcAft>
                      </a:pPr>
                      <a:r>
                        <a:rPr lang="en-AU" sz="1000" b="1" dirty="0">
                          <a:latin typeface="Foundation Handwriting"/>
                          <a:ea typeface="Times New Roman"/>
                        </a:rPr>
                        <a:t>*Do not run on hard surfaces</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dirty="0">
                          <a:latin typeface="Foundation Handwriting"/>
                          <a:ea typeface="Times New Roman"/>
                        </a:rPr>
                        <a:t>*Follow all instructions </a:t>
                      </a:r>
                      <a:r>
                        <a:rPr lang="en-AU" sz="1000" b="1" dirty="0">
                          <a:solidFill>
                            <a:srgbClr val="FF0000"/>
                          </a:solidFill>
                          <a:latin typeface="Foundation Handwriting"/>
                          <a:ea typeface="Times New Roman"/>
                        </a:rPr>
                        <a:t>promptly</a:t>
                      </a:r>
                      <a:endParaRPr lang="en-AU" sz="1000" b="1" dirty="0">
                        <a:latin typeface="Times New Roman"/>
                        <a:ea typeface="Times New Roman"/>
                      </a:endParaRPr>
                    </a:p>
                    <a:p>
                      <a:pPr>
                        <a:spcAft>
                          <a:spcPts val="0"/>
                        </a:spcAft>
                      </a:pPr>
                      <a:r>
                        <a:rPr lang="en-AU" sz="1000" b="1" dirty="0">
                          <a:latin typeface="Foundation Handwriting"/>
                          <a:ea typeface="Times New Roman"/>
                        </a:rPr>
                        <a:t>*Stay with the group</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9545">
                <a:tc>
                  <a:txBody>
                    <a:bodyPr/>
                    <a:lstStyle/>
                    <a:p>
                      <a:pPr algn="ctr">
                        <a:spcAft>
                          <a:spcPts val="0"/>
                        </a:spcAft>
                      </a:pPr>
                      <a:endParaRPr lang="en-AU" sz="1000" b="1">
                        <a:latin typeface="Times New Roman"/>
                        <a:ea typeface="Times New Roman"/>
                      </a:endParaRPr>
                    </a:p>
                    <a:p>
                      <a:pPr algn="ctr">
                        <a:spcAft>
                          <a:spcPts val="0"/>
                        </a:spcAft>
                      </a:pPr>
                      <a:r>
                        <a:rPr lang="en-AU" sz="1000" b="1">
                          <a:latin typeface="Foundation Handwriting"/>
                          <a:ea typeface="Times New Roman"/>
                        </a:rPr>
                        <a:t>We are Respectful</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spcAft>
                          <a:spcPts val="0"/>
                        </a:spcAft>
                      </a:pPr>
                      <a:r>
                        <a:rPr lang="en-AU" sz="1000" b="1">
                          <a:latin typeface="Foundation Handwriting"/>
                          <a:ea typeface="Times New Roman"/>
                        </a:rPr>
                        <a:t>*Practise the 5L’s of listening (Look, listen, legs, laps, lips)</a:t>
                      </a:r>
                      <a:endParaRPr lang="en-AU" sz="1000" b="1">
                        <a:latin typeface="Times New Roman"/>
                        <a:ea typeface="Times New Roman"/>
                      </a:endParaRPr>
                    </a:p>
                    <a:p>
                      <a:pPr>
                        <a:spcAft>
                          <a:spcPts val="0"/>
                        </a:spcAft>
                      </a:pPr>
                      <a:r>
                        <a:rPr lang="en-AU" sz="1000" b="1">
                          <a:latin typeface="Foundation Handwriting"/>
                          <a:ea typeface="Times New Roman"/>
                        </a:rPr>
                        <a:t>*Use your inside voice</a:t>
                      </a:r>
                      <a:endParaRPr lang="en-AU" sz="1000" b="1">
                        <a:latin typeface="Times New Roman"/>
                        <a:ea typeface="Times New Roman"/>
                      </a:endParaRPr>
                    </a:p>
                    <a:p>
                      <a:pPr>
                        <a:spcAft>
                          <a:spcPts val="0"/>
                        </a:spcAft>
                      </a:pPr>
                      <a:r>
                        <a:rPr lang="en-AU" sz="1000" b="1">
                          <a:latin typeface="Foundation Handwriting"/>
                          <a:ea typeface="Times New Roman"/>
                        </a:rPr>
                        <a:t>*Use good manners</a:t>
                      </a:r>
                      <a:endParaRPr lang="en-AU" sz="1000" b="1">
                        <a:latin typeface="Times New Roman"/>
                        <a:ea typeface="Times New Roman"/>
                      </a:endParaRPr>
                    </a:p>
                    <a:p>
                      <a:pPr>
                        <a:spcAft>
                          <a:spcPts val="0"/>
                        </a:spcAft>
                      </a:pPr>
                      <a:r>
                        <a:rPr lang="en-AU" sz="1000" b="1">
                          <a:latin typeface="Foundation Handwriting"/>
                          <a:ea typeface="Times New Roman"/>
                        </a:rPr>
                        <a:t>*Hats off inside</a:t>
                      </a:r>
                      <a:endParaRPr lang="en-AU" sz="1000" b="1">
                        <a:latin typeface="Times New Roman"/>
                        <a:ea typeface="Times New Roman"/>
                      </a:endParaRPr>
                    </a:p>
                    <a:p>
                      <a:pPr>
                        <a:spcAft>
                          <a:spcPts val="0"/>
                        </a:spcAft>
                      </a:pPr>
                      <a:r>
                        <a:rPr lang="en-AU" sz="1000" b="1">
                          <a:latin typeface="Foundation Handwriting"/>
                          <a:ea typeface="Times New Roman"/>
                        </a:rPr>
                        <a:t>*Clean up after yourself</a:t>
                      </a:r>
                      <a:endParaRPr lang="en-AU" sz="1000" b="1">
                        <a:latin typeface="Times New Roman"/>
                        <a:ea typeface="Times New Roman"/>
                      </a:endParaRPr>
                    </a:p>
                    <a:p>
                      <a:pPr>
                        <a:spcAft>
                          <a:spcPts val="0"/>
                        </a:spcAft>
                      </a:pPr>
                      <a:r>
                        <a:rPr lang="en-AU" sz="1000" b="1">
                          <a:latin typeface="Foundation Handwriting"/>
                          <a:ea typeface="Times New Roman"/>
                        </a:rPr>
                        <a:t>*Look after all equipment</a:t>
                      </a:r>
                      <a:endParaRPr lang="en-AU" sz="1000" b="1">
                        <a:latin typeface="Times New Roman"/>
                        <a:ea typeface="Times New Roman"/>
                      </a:endParaRPr>
                    </a:p>
                    <a:p>
                      <a:pPr>
                        <a:spcAft>
                          <a:spcPts val="0"/>
                        </a:spcAft>
                      </a:pPr>
                      <a:r>
                        <a:rPr lang="en-AU" sz="1000" b="1">
                          <a:latin typeface="Foundation Handwriting"/>
                          <a:ea typeface="Times New Roman"/>
                        </a:rPr>
                        <a:t>*Look after the library books</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latin typeface="Foundation Handwriting"/>
                          <a:ea typeface="Times New Roman"/>
                        </a:rPr>
                        <a:t>*Wait patiently and quietly</a:t>
                      </a:r>
                      <a:endParaRPr lang="en-AU" sz="1000" b="1">
                        <a:latin typeface="Times New Roman"/>
                        <a:ea typeface="Times New Roman"/>
                      </a:endParaRPr>
                    </a:p>
                    <a:p>
                      <a:pPr>
                        <a:spcAft>
                          <a:spcPts val="0"/>
                        </a:spcAft>
                      </a:pPr>
                      <a:r>
                        <a:rPr lang="en-AU" sz="1000" b="1">
                          <a:latin typeface="Foundation Handwriting"/>
                          <a:ea typeface="Times New Roman"/>
                        </a:rPr>
                        <a:t>*Use an inside voice </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latin typeface="Foundation Handwriting"/>
                          <a:ea typeface="Times New Roman"/>
                        </a:rPr>
                        <a:t>*Practise the 5L’s of listening (Look, listen, legs, laps, lips)</a:t>
                      </a:r>
                      <a:endParaRPr lang="en-AU" sz="1000" b="1">
                        <a:latin typeface="Times New Roman"/>
                        <a:ea typeface="Times New Roman"/>
                      </a:endParaRPr>
                    </a:p>
                    <a:p>
                      <a:pPr>
                        <a:spcAft>
                          <a:spcPts val="0"/>
                        </a:spcAft>
                      </a:pPr>
                      <a:r>
                        <a:rPr lang="en-AU" sz="1000" b="1">
                          <a:latin typeface="Foundation Handwriting"/>
                          <a:ea typeface="Times New Roman"/>
                        </a:rPr>
                        <a:t>*Use your inside voice</a:t>
                      </a:r>
                      <a:endParaRPr lang="en-AU" sz="1000" b="1">
                        <a:latin typeface="Times New Roman"/>
                        <a:ea typeface="Times New Roman"/>
                      </a:endParaRPr>
                    </a:p>
                    <a:p>
                      <a:pPr>
                        <a:spcAft>
                          <a:spcPts val="0"/>
                        </a:spcAft>
                      </a:pPr>
                      <a:r>
                        <a:rPr lang="en-AU" sz="1000" b="1">
                          <a:latin typeface="Foundation Handwriting"/>
                          <a:ea typeface="Times New Roman"/>
                        </a:rPr>
                        <a:t>*Use good manners</a:t>
                      </a:r>
                      <a:endParaRPr lang="en-AU" sz="1000" b="1">
                        <a:latin typeface="Times New Roman"/>
                        <a:ea typeface="Times New Roman"/>
                      </a:endParaRPr>
                    </a:p>
                    <a:p>
                      <a:pPr>
                        <a:spcAft>
                          <a:spcPts val="0"/>
                        </a:spcAft>
                      </a:pPr>
                      <a:r>
                        <a:rPr lang="en-AU" sz="1000" b="1">
                          <a:latin typeface="Foundation Handwriting"/>
                          <a:ea typeface="Times New Roman"/>
                        </a:rPr>
                        <a:t>*Hats off inside</a:t>
                      </a:r>
                      <a:endParaRPr lang="en-AU" sz="1000" b="1">
                        <a:latin typeface="Times New Roman"/>
                        <a:ea typeface="Times New Roman"/>
                      </a:endParaRPr>
                    </a:p>
                    <a:p>
                      <a:pPr>
                        <a:spcAft>
                          <a:spcPts val="0"/>
                        </a:spcAft>
                      </a:pPr>
                      <a:r>
                        <a:rPr lang="en-AU" sz="1000" b="1">
                          <a:latin typeface="Foundation Handwriting"/>
                          <a:ea typeface="Times New Roman"/>
                        </a:rPr>
                        <a:t>*Sing national anthem with pride</a:t>
                      </a:r>
                      <a:br>
                        <a:rPr lang="en-AU" sz="1000" b="1">
                          <a:latin typeface="Foundation Handwriting"/>
                          <a:ea typeface="Times New Roman"/>
                        </a:rPr>
                      </a:b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latin typeface="Foundation Handwriting"/>
                          <a:ea typeface="Times New Roman"/>
                        </a:rPr>
                        <a:t>*Respect the privacy of others</a:t>
                      </a:r>
                      <a:endParaRPr lang="en-AU" sz="1000" b="1">
                        <a:latin typeface="Times New Roman"/>
                        <a:ea typeface="Times New Roman"/>
                      </a:endParaRPr>
                    </a:p>
                    <a:p>
                      <a:pPr>
                        <a:spcAft>
                          <a:spcPts val="0"/>
                        </a:spcAft>
                      </a:pPr>
                      <a:r>
                        <a:rPr lang="en-AU" sz="1000" b="1">
                          <a:latin typeface="Foundation Handwriting"/>
                          <a:ea typeface="Times New Roman"/>
                        </a:rPr>
                        <a:t>*Notify teachers of any </a:t>
                      </a:r>
                      <a:r>
                        <a:rPr lang="en-AU" sz="1000" b="1">
                          <a:solidFill>
                            <a:srgbClr val="FF0000"/>
                          </a:solidFill>
                          <a:latin typeface="Foundation Handwriting"/>
                          <a:ea typeface="Times New Roman"/>
                        </a:rPr>
                        <a:t>misuse</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dirty="0">
                          <a:latin typeface="Foundation Handwriting"/>
                          <a:ea typeface="Times New Roman"/>
                        </a:rPr>
                        <a:t>*Take turns </a:t>
                      </a:r>
                      <a:endParaRPr lang="en-AU" sz="1000" b="1" dirty="0">
                        <a:latin typeface="Times New Roman"/>
                        <a:ea typeface="Times New Roman"/>
                      </a:endParaRPr>
                    </a:p>
                    <a:p>
                      <a:pPr>
                        <a:spcAft>
                          <a:spcPts val="0"/>
                        </a:spcAft>
                      </a:pPr>
                      <a:r>
                        <a:rPr lang="en-AU" sz="1000" b="1" dirty="0">
                          <a:latin typeface="Foundation Handwriting"/>
                          <a:ea typeface="Times New Roman"/>
                        </a:rPr>
                        <a:t>*Include others in your games</a:t>
                      </a:r>
                      <a:endParaRPr lang="en-AU" sz="1000" b="1" dirty="0">
                        <a:latin typeface="Times New Roman"/>
                        <a:ea typeface="Times New Roman"/>
                      </a:endParaRPr>
                    </a:p>
                    <a:p>
                      <a:pPr>
                        <a:spcAft>
                          <a:spcPts val="0"/>
                        </a:spcAft>
                      </a:pPr>
                      <a:r>
                        <a:rPr lang="en-AU" sz="1000" b="1" dirty="0">
                          <a:latin typeface="Foundation Handwriting"/>
                          <a:ea typeface="Times New Roman"/>
                        </a:rPr>
                        <a:t>*Work together to solve problems </a:t>
                      </a:r>
                      <a:endParaRPr lang="en-AU" sz="1000" b="1" dirty="0">
                        <a:latin typeface="Times New Roman"/>
                        <a:ea typeface="Times New Roman"/>
                      </a:endParaRPr>
                    </a:p>
                    <a:p>
                      <a:pPr>
                        <a:spcAft>
                          <a:spcPts val="0"/>
                        </a:spcAft>
                      </a:pPr>
                      <a:r>
                        <a:rPr lang="en-AU" sz="1000" b="1" dirty="0">
                          <a:latin typeface="Foundation Handwriting"/>
                          <a:ea typeface="Times New Roman"/>
                        </a:rPr>
                        <a:t>*Share the equipment</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dirty="0">
                          <a:latin typeface="Foundation Handwriting"/>
                          <a:ea typeface="Times New Roman"/>
                        </a:rPr>
                        <a:t>*Care for public property</a:t>
                      </a:r>
                      <a:endParaRPr lang="en-AU" sz="1000" b="1" dirty="0">
                        <a:latin typeface="Times New Roman"/>
                        <a:ea typeface="Times New Roman"/>
                      </a:endParaRPr>
                    </a:p>
                    <a:p>
                      <a:pPr>
                        <a:spcAft>
                          <a:spcPts val="0"/>
                        </a:spcAft>
                      </a:pPr>
                      <a:r>
                        <a:rPr lang="en-AU" sz="1000" b="1" dirty="0">
                          <a:latin typeface="Foundation Handwriting"/>
                          <a:ea typeface="Times New Roman"/>
                        </a:rPr>
                        <a:t>*Show </a:t>
                      </a:r>
                      <a:r>
                        <a:rPr lang="en-AU" sz="1000" b="1" dirty="0">
                          <a:solidFill>
                            <a:srgbClr val="FF0000"/>
                          </a:solidFill>
                          <a:latin typeface="Foundation Handwriting"/>
                          <a:ea typeface="Times New Roman"/>
                        </a:rPr>
                        <a:t>consideration</a:t>
                      </a:r>
                      <a:r>
                        <a:rPr lang="en-AU" sz="1000" b="1" dirty="0">
                          <a:latin typeface="Foundation Handwriting"/>
                          <a:ea typeface="Times New Roman"/>
                        </a:rPr>
                        <a:t> for members of the community</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8218">
                <a:tc>
                  <a:txBody>
                    <a:bodyPr/>
                    <a:lstStyle/>
                    <a:p>
                      <a:pPr>
                        <a:spcAft>
                          <a:spcPts val="0"/>
                        </a:spcAft>
                      </a:pPr>
                      <a:endParaRPr lang="en-AU" sz="1000" b="1">
                        <a:latin typeface="Times New Roman"/>
                        <a:ea typeface="Times New Roman"/>
                      </a:endParaRPr>
                    </a:p>
                    <a:p>
                      <a:pPr algn="ctr">
                        <a:spcAft>
                          <a:spcPts val="0"/>
                        </a:spcAft>
                      </a:pPr>
                      <a:r>
                        <a:rPr lang="en-AU" sz="1000" b="1">
                          <a:latin typeface="Foundation Handwriting"/>
                          <a:ea typeface="Times New Roman"/>
                        </a:rPr>
                        <a:t>We are Learners</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AU" sz="1000" b="1" dirty="0">
                          <a:latin typeface="Foundation Handwriting"/>
                          <a:ea typeface="Times New Roman"/>
                        </a:rPr>
                        <a:t>*Have a go, actively participate</a:t>
                      </a:r>
                      <a:endParaRPr lang="en-AU" sz="1000" b="1" dirty="0">
                        <a:latin typeface="Times New Roman"/>
                        <a:ea typeface="Times New Roman"/>
                      </a:endParaRPr>
                    </a:p>
                    <a:p>
                      <a:pPr>
                        <a:spcAft>
                          <a:spcPts val="0"/>
                        </a:spcAft>
                      </a:pPr>
                      <a:r>
                        <a:rPr lang="en-AU" sz="1000" b="1" dirty="0">
                          <a:latin typeface="Foundation Handwriting"/>
                          <a:ea typeface="Times New Roman"/>
                        </a:rPr>
                        <a:t>*Take pride in all your work</a:t>
                      </a:r>
                      <a:endParaRPr lang="en-AU" sz="1000" b="1" dirty="0">
                        <a:latin typeface="Times New Roman"/>
                        <a:ea typeface="Times New Roman"/>
                      </a:endParaRPr>
                    </a:p>
                    <a:p>
                      <a:pPr>
                        <a:spcAft>
                          <a:spcPts val="0"/>
                        </a:spcAft>
                      </a:pPr>
                      <a:r>
                        <a:rPr lang="en-AU" sz="1000" b="1" dirty="0">
                          <a:latin typeface="Foundation Handwriting"/>
                          <a:ea typeface="Times New Roman"/>
                        </a:rPr>
                        <a:t>*Ask for help</a:t>
                      </a:r>
                      <a:endParaRPr lang="en-AU" sz="1000" b="1" dirty="0">
                        <a:latin typeface="Times New Roman"/>
                        <a:ea typeface="Times New Roman"/>
                      </a:endParaRPr>
                    </a:p>
                    <a:p>
                      <a:pPr>
                        <a:spcAft>
                          <a:spcPts val="0"/>
                        </a:spcAft>
                      </a:pPr>
                      <a:r>
                        <a:rPr lang="en-AU" sz="1000" b="1" dirty="0">
                          <a:latin typeface="Foundation Handwriting"/>
                          <a:ea typeface="Times New Roman"/>
                        </a:rPr>
                        <a:t>*Bring your library bag</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dirty="0">
                          <a:latin typeface="Foundation Handwriting"/>
                          <a:ea typeface="Times New Roman"/>
                        </a:rPr>
                        <a:t>*Use your manners</a:t>
                      </a:r>
                      <a:endParaRPr lang="en-AU" sz="1000" b="1" dirty="0">
                        <a:latin typeface="Times New Roman"/>
                        <a:ea typeface="Times New Roman"/>
                      </a:endParaRPr>
                    </a:p>
                    <a:p>
                      <a:pPr>
                        <a:spcAft>
                          <a:spcPts val="0"/>
                        </a:spcAft>
                      </a:pPr>
                      <a:r>
                        <a:rPr lang="en-AU" sz="1000" b="1" dirty="0">
                          <a:latin typeface="Foundation Handwriting"/>
                          <a:ea typeface="Times New Roman"/>
                        </a:rPr>
                        <a:t>*Only enter the office when necessary</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latin typeface="Foundation Handwriting"/>
                          <a:ea typeface="Times New Roman"/>
                        </a:rPr>
                        <a:t>*Be an active listener</a:t>
                      </a:r>
                      <a:endParaRPr lang="en-AU" sz="1000" b="1">
                        <a:latin typeface="Times New Roman"/>
                        <a:ea typeface="Times New Roman"/>
                      </a:endParaRPr>
                    </a:p>
                    <a:p>
                      <a:pPr>
                        <a:spcAft>
                          <a:spcPts val="0"/>
                        </a:spcAft>
                      </a:pPr>
                      <a:r>
                        <a:rPr lang="en-AU" sz="1000" b="1">
                          <a:latin typeface="Foundation Handwriting"/>
                          <a:ea typeface="Times New Roman"/>
                        </a:rPr>
                        <a:t>*Share and celebrate with others</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a:latin typeface="Foundation Handwriting"/>
                          <a:ea typeface="Times New Roman"/>
                        </a:rPr>
                        <a:t>*Don</a:t>
                      </a:r>
                      <a:r>
                        <a:rPr lang="en-AU" sz="1000" b="1">
                          <a:latin typeface="Arial"/>
                          <a:ea typeface="Times New Roman"/>
                        </a:rPr>
                        <a:t>’</a:t>
                      </a:r>
                      <a:r>
                        <a:rPr lang="en-AU" sz="1000" b="1">
                          <a:latin typeface="Foundation Handwriting"/>
                          <a:ea typeface="Times New Roman"/>
                        </a:rPr>
                        <a:t>t waste water</a:t>
                      </a:r>
                      <a:endParaRPr lang="en-AU" sz="1000" b="1">
                        <a:latin typeface="Times New Roman"/>
                        <a:ea typeface="Times New Roman"/>
                      </a:endParaRPr>
                    </a:p>
                    <a:p>
                      <a:pPr>
                        <a:spcAft>
                          <a:spcPts val="0"/>
                        </a:spcAft>
                      </a:pPr>
                      <a:r>
                        <a:rPr lang="en-AU" sz="1000" b="1">
                          <a:latin typeface="Foundation Handwriting"/>
                          <a:ea typeface="Times New Roman"/>
                        </a:rPr>
                        <a:t>*Go to the toilet during lunch and recess</a:t>
                      </a:r>
                      <a:endParaRPr lang="en-AU" sz="1000" b="1">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dirty="0">
                          <a:latin typeface="Foundation Handwriting"/>
                          <a:ea typeface="Times New Roman"/>
                        </a:rPr>
                        <a:t>*Encourage others</a:t>
                      </a:r>
                      <a:endParaRPr lang="en-AU" sz="1000" b="1" dirty="0">
                        <a:latin typeface="Times New Roman"/>
                        <a:ea typeface="Times New Roman"/>
                      </a:endParaRPr>
                    </a:p>
                    <a:p>
                      <a:pPr>
                        <a:spcAft>
                          <a:spcPts val="0"/>
                        </a:spcAft>
                      </a:pPr>
                      <a:r>
                        <a:rPr lang="en-AU" sz="1000" b="1" dirty="0">
                          <a:latin typeface="Foundation Handwriting"/>
                          <a:ea typeface="Times New Roman"/>
                        </a:rPr>
                        <a:t>*Know the rules of the game.</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AU" sz="1000" b="1" dirty="0">
                          <a:latin typeface="Foundation Handwriting"/>
                          <a:ea typeface="Times New Roman"/>
                        </a:rPr>
                        <a:t>*Be an active listener</a:t>
                      </a:r>
                      <a:endParaRPr lang="en-AU" sz="1000" b="1" dirty="0">
                        <a:latin typeface="Times New Roman"/>
                        <a:ea typeface="Times New Roman"/>
                      </a:endParaRPr>
                    </a:p>
                    <a:p>
                      <a:pPr>
                        <a:spcAft>
                          <a:spcPts val="0"/>
                        </a:spcAft>
                      </a:pPr>
                      <a:r>
                        <a:rPr lang="en-AU" sz="1000" b="1" dirty="0">
                          <a:latin typeface="Foundation Handwriting"/>
                          <a:ea typeface="Times New Roman"/>
                        </a:rPr>
                        <a:t>*Participate fully in the activities and allow others to learn</a:t>
                      </a:r>
                      <a:endParaRPr lang="en-AU" sz="1000" b="1" dirty="0">
                        <a:latin typeface="Times New Roman"/>
                        <a:ea typeface="Times New Roman"/>
                      </a:endParaRPr>
                    </a:p>
                  </a:txBody>
                  <a:tcPr marL="41564" marR="41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215868"/>
                </a:solidFill>
                <a:effectLst/>
                <a:latin typeface="Foundation Handwriting" pitchFamily="34" charset="0"/>
                <a:ea typeface="Times New Roman" pitchFamily="18" charset="0"/>
                <a:cs typeface="Arial" pitchFamily="34" charset="0"/>
              </a:rPr>
              <a:t>Mount Lewis Infants School Positive Behaviour Matrix</a:t>
            </a: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1714488"/>
            <a:ext cx="8372476" cy="4654560"/>
          </a:xfrm>
        </p:spPr>
        <p:txBody>
          <a:bodyPr>
            <a:normAutofit fontScale="90000"/>
          </a:bodyPr>
          <a:lstStyle/>
          <a:p>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t>
            </a:r>
            <a:br>
              <a:rPr lang="en-AU" sz="900" dirty="0" smtClean="0"/>
            </a:br>
            <a:r>
              <a:rPr lang="en-AU" sz="900" dirty="0" smtClean="0"/>
              <a:t> </a:t>
            </a:r>
            <a:br>
              <a:rPr lang="en-AU" sz="900" dirty="0" smtClean="0"/>
            </a:br>
            <a:r>
              <a:rPr lang="en-AU" sz="900" dirty="0" smtClean="0"/>
              <a:t>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1600" dirty="0" smtClean="0">
                <a:latin typeface="Comic Sans MS" pitchFamily="66" charset="0"/>
              </a:rPr>
              <a:t>All students will begin each term on ‘Level One’. Teachers will acknowledge students positive behaviours at the end of each week with a ‘PBL stamp’ on class chart. </a:t>
            </a: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In a ten week term, students will need to acquire 9 stamps to be part of end of term reward day celebration.</a:t>
            </a:r>
            <a:br>
              <a:rPr lang="en-AU" sz="1600" dirty="0" smtClean="0">
                <a:latin typeface="Comic Sans MS" pitchFamily="66" charset="0"/>
              </a:rPr>
            </a:br>
            <a:r>
              <a:rPr lang="en-AU" sz="1600" dirty="0" smtClean="0">
                <a:latin typeface="Comic Sans MS" pitchFamily="66" charset="0"/>
              </a:rPr>
              <a:t>In an eleven week term, students will need to acquire 10 stamps to be part of end of term reward day celebration. </a:t>
            </a: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When a student is moved down to level two, they are to remain on that level for one week before they are eligible to redeem their position at level one (refer to page 2</a:t>
            </a:r>
            <a:r>
              <a:rPr lang="en-AU" sz="1600" dirty="0" smtClean="0">
                <a:latin typeface="Comic Sans MS" pitchFamily="66" charset="0"/>
              </a:rPr>
              <a:t>).</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When a student is placed on level three, they are to remain on that level for two weeks before they are eligible to redeem their position at level two. Once a student returns to level two, they will remain on this level for an additional week before returning to level </a:t>
            </a:r>
            <a:r>
              <a:rPr lang="en-AU" sz="1600" dirty="0" smtClean="0">
                <a:latin typeface="Comic Sans MS" pitchFamily="66" charset="0"/>
              </a:rPr>
              <a:t>one.</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If students are unable to reach the stamp quota for the term, they are not eligible to participate in the end of term celebration. At the onset of each term, all students begin at level one. </a:t>
            </a: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i="1" dirty="0" smtClean="0">
                <a:solidFill>
                  <a:srgbClr val="FF0000"/>
                </a:solidFill>
                <a:latin typeface="Comic Sans MS" pitchFamily="66" charset="0"/>
              </a:rPr>
              <a:t>All decisions regarding the movement between levels are subject to change at the discretion of the PBL team and the Principal.</a:t>
            </a:r>
            <a:br>
              <a:rPr lang="en-AU" sz="1600" i="1" dirty="0" smtClean="0">
                <a:solidFill>
                  <a:srgbClr val="FF0000"/>
                </a:solidFill>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1600" dirty="0" smtClean="0">
                <a:latin typeface="Comic Sans MS" pitchFamily="66" charset="0"/>
              </a:rPr>
              <a:t/>
            </a:r>
            <a:br>
              <a:rPr lang="en-AU" sz="1600" dirty="0" smtClean="0">
                <a:latin typeface="Comic Sans MS" pitchFamily="66" charset="0"/>
              </a:rPr>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r>
              <a:rPr lang="en-AU" sz="900" dirty="0" smtClean="0"/>
              <a:t/>
            </a:r>
            <a:br>
              <a:rPr lang="en-AU" sz="900" dirty="0" smtClean="0"/>
            </a:br>
            <a:endParaRPr lang="en-AU" sz="1800" dirty="0">
              <a:latin typeface="Comic Sans MS" pitchFamily="66" charset="0"/>
            </a:endParaRPr>
          </a:p>
        </p:txBody>
      </p:sp>
      <p:sp>
        <p:nvSpPr>
          <p:cNvPr id="8" name="Title 2"/>
          <p:cNvSpPr txBox="1">
            <a:spLocks/>
          </p:cNvSpPr>
          <p:nvPr/>
        </p:nvSpPr>
        <p:spPr>
          <a:xfrm>
            <a:off x="357158" y="14285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AU" sz="4100" b="1" u="sng" dirty="0" smtClean="0">
                <a:solidFill>
                  <a:schemeClr val="bg2">
                    <a:lumMod val="50000"/>
                  </a:schemeClr>
                </a:solidFill>
                <a:effectLst>
                  <a:outerShdw blurRad="31750" dist="25400" dir="5400000" algn="tl" rotWithShape="0">
                    <a:srgbClr val="000000">
                      <a:alpha val="25000"/>
                    </a:srgbClr>
                  </a:outerShdw>
                </a:effectLst>
                <a:latin typeface="+mj-lt"/>
                <a:ea typeface="+mj-ea"/>
                <a:cs typeface="+mj-cs"/>
              </a:rPr>
              <a:t>PBL Policy</a:t>
            </a:r>
            <a:endParaRPr kumimoji="0" lang="en-AU" sz="4100" b="1" i="0" u="sng" strike="noStrike" kern="1200" cap="none" spc="0" normalizeH="0" baseline="0" noProof="0" dirty="0">
              <a:ln>
                <a:noFill/>
              </a:ln>
              <a:solidFill>
                <a:schemeClr val="bg2">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20" y="1071546"/>
          <a:ext cx="8643999" cy="5295955"/>
        </p:xfrm>
        <a:graphic>
          <a:graphicData uri="http://schemas.openxmlformats.org/drawingml/2006/table">
            <a:tbl>
              <a:tblPr/>
              <a:tblGrid>
                <a:gridCol w="1019132"/>
                <a:gridCol w="162186"/>
                <a:gridCol w="1461888"/>
                <a:gridCol w="3071834"/>
                <a:gridCol w="1550390"/>
                <a:gridCol w="162186"/>
                <a:gridCol w="1216383"/>
              </a:tblGrid>
              <a:tr h="357190">
                <a:tc gridSpan="3">
                  <a:txBody>
                    <a:bodyPr/>
                    <a:lstStyle/>
                    <a:p>
                      <a:pPr algn="ctr">
                        <a:lnSpc>
                          <a:spcPct val="115000"/>
                        </a:lnSpc>
                        <a:spcAft>
                          <a:spcPts val="0"/>
                        </a:spcAft>
                        <a:tabLst>
                          <a:tab pos="3140075" algn="l"/>
                        </a:tabLst>
                      </a:pPr>
                      <a:r>
                        <a:rPr lang="en-AU" sz="1200" b="1" dirty="0">
                          <a:latin typeface="Comic Sans MS"/>
                          <a:ea typeface="Calibri"/>
                          <a:cs typeface="Times New Roman"/>
                        </a:rPr>
                        <a:t>We are Safe</a:t>
                      </a:r>
                      <a:endParaRPr lang="en-AU" sz="700" dirty="0">
                        <a:latin typeface="Calibri"/>
                        <a:ea typeface="Calibri"/>
                        <a:cs typeface="Times New Roman"/>
                      </a:endParaRPr>
                    </a:p>
                  </a:txBody>
                  <a:tcPr marL="41748" marR="41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hMerge="1">
                  <a:txBody>
                    <a:bodyPr/>
                    <a:lstStyle/>
                    <a:p>
                      <a:endParaRPr lang="en-AU"/>
                    </a:p>
                  </a:txBody>
                  <a:tcPr/>
                </a:tc>
                <a:tc hMerge="1">
                  <a:txBody>
                    <a:bodyPr/>
                    <a:lstStyle/>
                    <a:p>
                      <a:endParaRPr lang="en-AU"/>
                    </a:p>
                  </a:txBody>
                  <a:tcPr/>
                </a:tc>
                <a:tc>
                  <a:txBody>
                    <a:bodyPr/>
                    <a:lstStyle/>
                    <a:p>
                      <a:pPr algn="ctr">
                        <a:lnSpc>
                          <a:spcPct val="115000"/>
                        </a:lnSpc>
                        <a:spcAft>
                          <a:spcPts val="0"/>
                        </a:spcAft>
                        <a:tabLst>
                          <a:tab pos="3140075" algn="l"/>
                        </a:tabLst>
                      </a:pPr>
                      <a:r>
                        <a:rPr lang="en-AU" sz="1200" b="1" dirty="0">
                          <a:latin typeface="Comic Sans MS"/>
                          <a:ea typeface="Calibri"/>
                          <a:cs typeface="Times New Roman"/>
                        </a:rPr>
                        <a:t>We are Respectful</a:t>
                      </a:r>
                      <a:endParaRPr lang="en-AU" sz="700" dirty="0">
                        <a:latin typeface="Calibri"/>
                        <a:ea typeface="Calibri"/>
                        <a:cs typeface="Times New Roman"/>
                      </a:endParaRPr>
                    </a:p>
                  </a:txBody>
                  <a:tcPr marL="41748" marR="41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gridSpan="3">
                  <a:txBody>
                    <a:bodyPr/>
                    <a:lstStyle/>
                    <a:p>
                      <a:pPr algn="ctr">
                        <a:lnSpc>
                          <a:spcPct val="115000"/>
                        </a:lnSpc>
                        <a:spcAft>
                          <a:spcPts val="0"/>
                        </a:spcAft>
                        <a:tabLst>
                          <a:tab pos="3140075" algn="l"/>
                        </a:tabLst>
                      </a:pPr>
                      <a:r>
                        <a:rPr lang="en-AU" sz="1200" b="1">
                          <a:latin typeface="Comic Sans MS"/>
                          <a:ea typeface="Calibri"/>
                          <a:cs typeface="Times New Roman"/>
                        </a:rPr>
                        <a:t>We are Learners</a:t>
                      </a:r>
                      <a:endParaRPr lang="en-AU" sz="700">
                        <a:latin typeface="Calibri"/>
                        <a:ea typeface="Calibri"/>
                        <a:cs typeface="Times New Roman"/>
                      </a:endParaRPr>
                    </a:p>
                  </a:txBody>
                  <a:tcPr marL="41748" marR="41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en-AU"/>
                    </a:p>
                  </a:txBody>
                  <a:tcPr/>
                </a:tc>
                <a:tc hMerge="1">
                  <a:txBody>
                    <a:bodyPr/>
                    <a:lstStyle/>
                    <a:p>
                      <a:endParaRPr lang="en-AU"/>
                    </a:p>
                  </a:txBody>
                  <a:tcPr/>
                </a:tc>
              </a:tr>
              <a:tr h="1714512">
                <a:tc gridSpan="7">
                  <a:txBody>
                    <a:bodyPr/>
                    <a:lstStyle/>
                    <a:p>
                      <a:pPr algn="ctr">
                        <a:lnSpc>
                          <a:spcPct val="115000"/>
                        </a:lnSpc>
                        <a:spcAft>
                          <a:spcPts val="0"/>
                        </a:spcAft>
                        <a:tabLst>
                          <a:tab pos="3140075" algn="l"/>
                        </a:tabLst>
                      </a:pPr>
                      <a:r>
                        <a:rPr lang="en-AU" sz="1500" b="1" dirty="0">
                          <a:solidFill>
                            <a:srgbClr val="FFFFFF"/>
                          </a:solidFill>
                          <a:latin typeface="Comic Sans MS"/>
                          <a:ea typeface="Calibri"/>
                          <a:cs typeface="Times New Roman"/>
                        </a:rPr>
                        <a:t>Level 1</a:t>
                      </a:r>
                      <a:endParaRPr lang="en-AU" sz="700" dirty="0">
                        <a:latin typeface="Calibri"/>
                        <a:ea typeface="Calibri"/>
                        <a:cs typeface="Times New Roman"/>
                      </a:endParaRPr>
                    </a:p>
                  </a:txBody>
                  <a:tcPr marL="41748" marR="41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1651858">
                <a:tc>
                  <a:txBody>
                    <a:bodyPr/>
                    <a:lstStyle/>
                    <a:p>
                      <a:pPr>
                        <a:lnSpc>
                          <a:spcPct val="115000"/>
                        </a:lnSpc>
                        <a:spcAft>
                          <a:spcPts val="1000"/>
                        </a:spcAft>
                      </a:pPr>
                      <a:r>
                        <a:rPr lang="en-AU" sz="7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5">
                  <a:txBody>
                    <a:bodyPr/>
                    <a:lstStyle/>
                    <a:p>
                      <a:pPr algn="ctr">
                        <a:lnSpc>
                          <a:spcPct val="115000"/>
                        </a:lnSpc>
                        <a:spcAft>
                          <a:spcPts val="0"/>
                        </a:spcAft>
                        <a:tabLst>
                          <a:tab pos="3140075" algn="l"/>
                        </a:tabLst>
                      </a:pPr>
                      <a:r>
                        <a:rPr lang="en-AU" sz="1500" b="1">
                          <a:solidFill>
                            <a:srgbClr val="FFFFFF"/>
                          </a:solidFill>
                          <a:latin typeface="Comic Sans MS"/>
                          <a:ea typeface="Calibri"/>
                          <a:cs typeface="Times New Roman"/>
                        </a:rPr>
                        <a:t>Level 2</a:t>
                      </a:r>
                      <a:endParaRPr lang="en-AU" sz="700">
                        <a:latin typeface="Calibri"/>
                        <a:ea typeface="Calibri"/>
                        <a:cs typeface="Times New Roman"/>
                      </a:endParaRPr>
                    </a:p>
                  </a:txBody>
                  <a:tcPr marL="41748" marR="41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nSpc>
                          <a:spcPct val="115000"/>
                        </a:lnSpc>
                        <a:spcAft>
                          <a:spcPts val="1000"/>
                        </a:spcAft>
                      </a:pPr>
                      <a:r>
                        <a:rPr lang="en-AU" sz="7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572395">
                <a:tc gridSpan="2">
                  <a:txBody>
                    <a:bodyPr/>
                    <a:lstStyle/>
                    <a:p>
                      <a:pPr>
                        <a:lnSpc>
                          <a:spcPct val="115000"/>
                        </a:lnSpc>
                        <a:spcAft>
                          <a:spcPts val="1000"/>
                        </a:spcAft>
                      </a:pPr>
                      <a:r>
                        <a:rPr lang="en-AU" sz="7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AU"/>
                    </a:p>
                  </a:txBody>
                  <a:tcPr/>
                </a:tc>
                <a:tc gridSpan="3">
                  <a:txBody>
                    <a:bodyPr/>
                    <a:lstStyle/>
                    <a:p>
                      <a:pPr algn="ctr">
                        <a:lnSpc>
                          <a:spcPct val="115000"/>
                        </a:lnSpc>
                        <a:spcAft>
                          <a:spcPts val="0"/>
                        </a:spcAft>
                        <a:tabLst>
                          <a:tab pos="3140075" algn="l"/>
                        </a:tabLst>
                      </a:pPr>
                      <a:r>
                        <a:rPr lang="en-AU" sz="1500" b="1">
                          <a:latin typeface="Comic Sans MS"/>
                          <a:ea typeface="Calibri"/>
                          <a:cs typeface="Times New Roman"/>
                        </a:rPr>
                        <a:t>Level 3</a:t>
                      </a:r>
                      <a:endParaRPr lang="en-AU" sz="700">
                        <a:latin typeface="Calibri"/>
                        <a:ea typeface="Calibri"/>
                        <a:cs typeface="Times New Roman"/>
                      </a:endParaRPr>
                    </a:p>
                  </a:txBody>
                  <a:tcPr marL="41748" marR="417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AU"/>
                    </a:p>
                  </a:txBody>
                  <a:tcPr/>
                </a:tc>
                <a:tc hMerge="1">
                  <a:txBody>
                    <a:bodyPr/>
                    <a:lstStyle/>
                    <a:p>
                      <a:endParaRPr lang="en-AU"/>
                    </a:p>
                  </a:txBody>
                  <a:tcPr/>
                </a:tc>
                <a:tc gridSpan="2">
                  <a:txBody>
                    <a:bodyPr/>
                    <a:lstStyle/>
                    <a:p>
                      <a:pPr>
                        <a:lnSpc>
                          <a:spcPct val="115000"/>
                        </a:lnSpc>
                        <a:spcAft>
                          <a:spcPts val="1000"/>
                        </a:spcAft>
                      </a:pPr>
                      <a:r>
                        <a:rPr lang="en-AU" sz="7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r>
            </a:tbl>
          </a:graphicData>
        </a:graphic>
      </p:graphicFrame>
      <p:pic>
        <p:nvPicPr>
          <p:cNvPr id="24577" name="Picture 1"/>
          <p:cNvPicPr>
            <a:picLocks noChangeAspect="1" noChangeArrowheads="1"/>
          </p:cNvPicPr>
          <p:nvPr/>
        </p:nvPicPr>
        <p:blipFill>
          <a:blip r:embed="rId2"/>
          <a:srcRect/>
          <a:stretch>
            <a:fillRect/>
          </a:stretch>
        </p:blipFill>
        <p:spPr bwMode="auto">
          <a:xfrm>
            <a:off x="357158" y="285728"/>
            <a:ext cx="606425" cy="622300"/>
          </a:xfrm>
          <a:prstGeom prst="rect">
            <a:avLst/>
          </a:prstGeom>
          <a:noFill/>
        </p:spPr>
      </p:pic>
      <p:pic>
        <p:nvPicPr>
          <p:cNvPr id="24578" name="Picture 6"/>
          <p:cNvPicPr>
            <a:picLocks noChangeAspect="1" noChangeArrowheads="1"/>
          </p:cNvPicPr>
          <p:nvPr/>
        </p:nvPicPr>
        <p:blipFill>
          <a:blip r:embed="rId3"/>
          <a:srcRect/>
          <a:stretch>
            <a:fillRect/>
          </a:stretch>
        </p:blipFill>
        <p:spPr bwMode="auto">
          <a:xfrm>
            <a:off x="8001024" y="285728"/>
            <a:ext cx="646113" cy="625475"/>
          </a:xfrm>
          <a:prstGeom prst="rect">
            <a:avLst/>
          </a:prstGeom>
          <a:noFill/>
        </p:spPr>
      </p:pic>
      <p:sp>
        <p:nvSpPr>
          <p:cNvPr id="2457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24580"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140075" algn="l"/>
              </a:tabLst>
            </a:pPr>
            <a:r>
              <a:rPr kumimoji="0" lang="en-AU" sz="2000" b="1" i="0" u="sng" strike="noStrike" cap="none" normalizeH="0" baseline="0" smtClean="0">
                <a:ln>
                  <a:noFill/>
                </a:ln>
                <a:solidFill>
                  <a:schemeClr val="tx1"/>
                </a:solidFill>
                <a:effectLst/>
                <a:latin typeface="Comic Sans MS" pitchFamily="66" charset="0"/>
                <a:ea typeface="Calibri" pitchFamily="34" charset="0"/>
                <a:cs typeface="Times New Roman" pitchFamily="18" charset="0"/>
              </a:rPr>
              <a:t>PBL Class Chart</a:t>
            </a: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928670"/>
            <a:ext cx="8858312" cy="5357850"/>
          </a:xfrm>
        </p:spPr>
        <p:txBody>
          <a:bodyPr>
            <a:noAutofit/>
          </a:bodyPr>
          <a:lstStyle/>
          <a:p>
            <a:pPr>
              <a:buNone/>
            </a:pPr>
            <a:r>
              <a:rPr lang="en-AU" sz="1200" b="1" i="1" dirty="0" smtClean="0">
                <a:solidFill>
                  <a:srgbClr val="FFC000"/>
                </a:solidFill>
                <a:latin typeface="Comic Sans MS" pitchFamily="66" charset="0"/>
              </a:rPr>
              <a:t>So what behaviours warrant a student to drop to Level 2?</a:t>
            </a:r>
            <a:endParaRPr lang="en-AU" sz="1200" dirty="0" smtClean="0">
              <a:solidFill>
                <a:srgbClr val="FFC000"/>
              </a:solidFill>
              <a:latin typeface="Comic Sans MS" pitchFamily="66" charset="0"/>
            </a:endParaRPr>
          </a:p>
          <a:p>
            <a:r>
              <a:rPr lang="en-AU" sz="1200" dirty="0" smtClean="0">
                <a:latin typeface="Comic Sans MS" pitchFamily="66" charset="0"/>
              </a:rPr>
              <a:t>Disruption to lessons</a:t>
            </a:r>
          </a:p>
          <a:p>
            <a:r>
              <a:rPr lang="en-AU" sz="1200" dirty="0" smtClean="0">
                <a:latin typeface="Comic Sans MS" pitchFamily="66" charset="0"/>
              </a:rPr>
              <a:t>Physical, verbal or cyber bullying</a:t>
            </a:r>
          </a:p>
          <a:p>
            <a:r>
              <a:rPr lang="en-AU" sz="1200" dirty="0" smtClean="0">
                <a:latin typeface="Comic Sans MS" pitchFamily="66" charset="0"/>
              </a:rPr>
              <a:t>Not following the 3 school rules - safe, respectful, learner (refer to expectations matrix for desired </a:t>
            </a:r>
            <a:r>
              <a:rPr lang="en-AU" sz="1200" dirty="0" smtClean="0">
                <a:latin typeface="Comic Sans MS" pitchFamily="66" charset="0"/>
              </a:rPr>
              <a:t>positive behaviours</a:t>
            </a:r>
            <a:r>
              <a:rPr lang="en-AU" sz="1200" dirty="0" smtClean="0">
                <a:latin typeface="Comic Sans MS" pitchFamily="66" charset="0"/>
              </a:rPr>
              <a:t>)</a:t>
            </a:r>
          </a:p>
          <a:p>
            <a:r>
              <a:rPr lang="en-AU" sz="1200" dirty="0" smtClean="0">
                <a:latin typeface="Comic Sans MS" pitchFamily="66" charset="0"/>
              </a:rPr>
              <a:t>Inappropriate language use (swearing)</a:t>
            </a:r>
          </a:p>
          <a:p>
            <a:r>
              <a:rPr lang="en-AU" sz="1200" dirty="0" smtClean="0">
                <a:latin typeface="Comic Sans MS" pitchFamily="66" charset="0"/>
              </a:rPr>
              <a:t>Rough play</a:t>
            </a:r>
          </a:p>
          <a:p>
            <a:r>
              <a:rPr lang="en-AU" sz="1200" dirty="0" smtClean="0">
                <a:latin typeface="Comic Sans MS" pitchFamily="66" charset="0"/>
              </a:rPr>
              <a:t>Being untruthful </a:t>
            </a:r>
          </a:p>
          <a:p>
            <a:pPr>
              <a:buNone/>
            </a:pPr>
            <a:r>
              <a:rPr lang="en-AU" sz="1200" b="1" i="1" dirty="0" smtClean="0">
                <a:solidFill>
                  <a:srgbClr val="FFC000"/>
                </a:solidFill>
                <a:latin typeface="Comic Sans MS" pitchFamily="66" charset="0"/>
              </a:rPr>
              <a:t>So </a:t>
            </a:r>
            <a:r>
              <a:rPr lang="en-AU" sz="1200" b="1" i="1" dirty="0" smtClean="0">
                <a:solidFill>
                  <a:srgbClr val="FFC000"/>
                </a:solidFill>
                <a:latin typeface="Comic Sans MS" pitchFamily="66" charset="0"/>
              </a:rPr>
              <a:t>what behaviours warrant a student to drop to Level 3?</a:t>
            </a:r>
            <a:endParaRPr lang="en-AU" sz="1200" dirty="0" smtClean="0">
              <a:solidFill>
                <a:srgbClr val="FFC000"/>
              </a:solidFill>
              <a:latin typeface="Comic Sans MS" pitchFamily="66" charset="0"/>
            </a:endParaRPr>
          </a:p>
          <a:p>
            <a:r>
              <a:rPr lang="en-AU" sz="1200" dirty="0" smtClean="0">
                <a:latin typeface="Comic Sans MS" pitchFamily="66" charset="0"/>
              </a:rPr>
              <a:t>Violence and </a:t>
            </a:r>
            <a:r>
              <a:rPr lang="en-AU" sz="1200" b="1" dirty="0" smtClean="0">
                <a:latin typeface="Comic Sans MS" pitchFamily="66" charset="0"/>
              </a:rPr>
              <a:t>aggressive</a:t>
            </a:r>
            <a:r>
              <a:rPr lang="en-AU" sz="1200" dirty="0" smtClean="0">
                <a:latin typeface="Comic Sans MS" pitchFamily="66" charset="0"/>
              </a:rPr>
              <a:t> behaviour </a:t>
            </a:r>
            <a:r>
              <a:rPr lang="en-AU" sz="1200" b="1" dirty="0" smtClean="0">
                <a:latin typeface="Comic Sans MS" pitchFamily="66" charset="0"/>
              </a:rPr>
              <a:t>(Warrants suspension according to DEC policy)</a:t>
            </a:r>
            <a:endParaRPr lang="en-AU" sz="1200" dirty="0" smtClean="0">
              <a:latin typeface="Comic Sans MS" pitchFamily="66" charset="0"/>
            </a:endParaRPr>
          </a:p>
          <a:p>
            <a:r>
              <a:rPr lang="en-AU" sz="1200" dirty="0" smtClean="0">
                <a:latin typeface="Comic Sans MS" pitchFamily="66" charset="0"/>
              </a:rPr>
              <a:t>Absconding</a:t>
            </a:r>
          </a:p>
          <a:p>
            <a:r>
              <a:rPr lang="en-AU" sz="1200" b="1" dirty="0" smtClean="0">
                <a:latin typeface="Comic Sans MS" pitchFamily="66" charset="0"/>
              </a:rPr>
              <a:t>Continual</a:t>
            </a:r>
            <a:r>
              <a:rPr lang="en-AU" sz="1200" dirty="0" smtClean="0">
                <a:latin typeface="Comic Sans MS" pitchFamily="66" charset="0"/>
              </a:rPr>
              <a:t> physical, verbal or cyber bullying </a:t>
            </a:r>
            <a:r>
              <a:rPr lang="en-AU" sz="1200" b="1" dirty="0" smtClean="0">
                <a:latin typeface="Comic Sans MS" pitchFamily="66" charset="0"/>
              </a:rPr>
              <a:t>(Warrants suspension according to DEC policy)</a:t>
            </a:r>
            <a:endParaRPr lang="en-AU" sz="1200" dirty="0" smtClean="0">
              <a:latin typeface="Comic Sans MS" pitchFamily="66" charset="0"/>
            </a:endParaRPr>
          </a:p>
          <a:p>
            <a:r>
              <a:rPr lang="en-AU" sz="1200" dirty="0" smtClean="0">
                <a:latin typeface="Comic Sans MS" pitchFamily="66" charset="0"/>
              </a:rPr>
              <a:t>Vandalism</a:t>
            </a:r>
          </a:p>
          <a:p>
            <a:r>
              <a:rPr lang="en-AU" sz="1200" dirty="0" smtClean="0">
                <a:latin typeface="Comic Sans MS" pitchFamily="66" charset="0"/>
              </a:rPr>
              <a:t>Stealing</a:t>
            </a:r>
          </a:p>
          <a:p>
            <a:r>
              <a:rPr lang="en-AU" sz="1200" b="1" dirty="0" smtClean="0">
                <a:latin typeface="Comic Sans MS" pitchFamily="66" charset="0"/>
              </a:rPr>
              <a:t>Repeated</a:t>
            </a:r>
            <a:r>
              <a:rPr lang="en-AU" sz="1200" dirty="0" smtClean="0">
                <a:latin typeface="Comic Sans MS" pitchFamily="66" charset="0"/>
              </a:rPr>
              <a:t> classroom misbehaviour </a:t>
            </a:r>
            <a:r>
              <a:rPr lang="en-AU" sz="1200" b="1" dirty="0" smtClean="0">
                <a:latin typeface="Comic Sans MS" pitchFamily="66" charset="0"/>
              </a:rPr>
              <a:t>(Warrants suspension according to DEC policy)</a:t>
            </a:r>
            <a:endParaRPr lang="en-AU" sz="1200" dirty="0" smtClean="0">
              <a:latin typeface="Comic Sans MS" pitchFamily="66" charset="0"/>
            </a:endParaRPr>
          </a:p>
          <a:p>
            <a:r>
              <a:rPr lang="en-AU" sz="1200" dirty="0" smtClean="0">
                <a:latin typeface="Comic Sans MS" pitchFamily="66" charset="0"/>
              </a:rPr>
              <a:t>Bringing </a:t>
            </a:r>
            <a:r>
              <a:rPr lang="en-AU" sz="1200" b="1" dirty="0" smtClean="0">
                <a:latin typeface="Comic Sans MS" pitchFamily="66" charset="0"/>
              </a:rPr>
              <a:t>dangerous</a:t>
            </a:r>
            <a:r>
              <a:rPr lang="en-AU" sz="1200" dirty="0" smtClean="0">
                <a:latin typeface="Comic Sans MS" pitchFamily="66" charset="0"/>
              </a:rPr>
              <a:t> goods or weapons to school </a:t>
            </a:r>
            <a:r>
              <a:rPr lang="en-AU" sz="1200" b="1" dirty="0" smtClean="0">
                <a:latin typeface="Comic Sans MS" pitchFamily="66" charset="0"/>
              </a:rPr>
              <a:t>(Warrants suspension according to DEC policy)</a:t>
            </a:r>
            <a:endParaRPr lang="en-AU" sz="1200" dirty="0" smtClean="0">
              <a:latin typeface="Comic Sans MS" pitchFamily="66" charset="0"/>
            </a:endParaRPr>
          </a:p>
          <a:p>
            <a:r>
              <a:rPr lang="en-AU" sz="1200" b="1" dirty="0" smtClean="0">
                <a:latin typeface="Comic Sans MS" pitchFamily="66" charset="0"/>
              </a:rPr>
              <a:t>Repeated</a:t>
            </a:r>
            <a:r>
              <a:rPr lang="en-AU" sz="1200" dirty="0" smtClean="0">
                <a:latin typeface="Comic Sans MS" pitchFamily="66" charset="0"/>
              </a:rPr>
              <a:t> refusal to follow school discipline policy </a:t>
            </a:r>
            <a:r>
              <a:rPr lang="en-AU" sz="1200" b="1" dirty="0" smtClean="0">
                <a:latin typeface="Comic Sans MS" pitchFamily="66" charset="0"/>
              </a:rPr>
              <a:t>(Warrants suspension according to DEC policy)</a:t>
            </a:r>
            <a:endParaRPr lang="en-AU" sz="1200" dirty="0" smtClean="0">
              <a:latin typeface="Comic Sans MS" pitchFamily="66" charset="0"/>
            </a:endParaRPr>
          </a:p>
          <a:p>
            <a:pPr>
              <a:buNone/>
            </a:pPr>
            <a:endParaRPr lang="en-AU" sz="1200" b="1" u="sng" dirty="0" smtClean="0">
              <a:latin typeface="Comic Sans MS" pitchFamily="66" charset="0"/>
            </a:endParaRPr>
          </a:p>
          <a:p>
            <a:pPr>
              <a:buNone/>
            </a:pPr>
            <a:r>
              <a:rPr lang="en-AU" sz="1200" b="1" u="sng" dirty="0" smtClean="0">
                <a:solidFill>
                  <a:schemeClr val="bg2">
                    <a:lumMod val="50000"/>
                  </a:schemeClr>
                </a:solidFill>
                <a:latin typeface="Comic Sans MS" pitchFamily="66" charset="0"/>
              </a:rPr>
              <a:t>NOTE</a:t>
            </a:r>
            <a:r>
              <a:rPr lang="en-AU" sz="1200" b="1" u="sng" dirty="0" smtClean="0">
                <a:solidFill>
                  <a:schemeClr val="bg2">
                    <a:lumMod val="50000"/>
                  </a:schemeClr>
                </a:solidFill>
                <a:latin typeface="Comic Sans MS" pitchFamily="66" charset="0"/>
              </a:rPr>
              <a:t>:</a:t>
            </a:r>
            <a:r>
              <a:rPr lang="en-AU" sz="1200" dirty="0" smtClean="0">
                <a:latin typeface="Comic Sans MS" pitchFamily="66" charset="0"/>
              </a:rPr>
              <a:t> </a:t>
            </a:r>
            <a:r>
              <a:rPr lang="en-AU" sz="1200" i="1" dirty="0" smtClean="0">
                <a:latin typeface="Comic Sans MS" pitchFamily="66" charset="0"/>
              </a:rPr>
              <a:t>When an incident is reported, the teacher gathers evidence from all parties involved in the incident. This may also include witnesses. The teacher/Principal makes an informed, professional decision as to the action taken, based on the evidence gathered and the extent of the injury/situation/damage. </a:t>
            </a:r>
          </a:p>
          <a:p>
            <a:pPr algn="ctr">
              <a:buNone/>
            </a:pPr>
            <a:endParaRPr lang="en-AU" sz="1200" b="1" dirty="0" smtClean="0">
              <a:solidFill>
                <a:srgbClr val="FF0000"/>
              </a:solidFill>
              <a:latin typeface="Comic Sans MS" pitchFamily="66" charset="0"/>
            </a:endParaRPr>
          </a:p>
          <a:p>
            <a:pPr algn="ctr">
              <a:buNone/>
            </a:pPr>
            <a:r>
              <a:rPr lang="en-AU" sz="1200" b="1" dirty="0" smtClean="0">
                <a:solidFill>
                  <a:srgbClr val="FF0000"/>
                </a:solidFill>
                <a:latin typeface="Comic Sans MS" pitchFamily="66" charset="0"/>
              </a:rPr>
              <a:t>All </a:t>
            </a:r>
            <a:r>
              <a:rPr lang="en-AU" sz="1200" b="1" dirty="0" smtClean="0">
                <a:solidFill>
                  <a:srgbClr val="FF0000"/>
                </a:solidFill>
                <a:latin typeface="Comic Sans MS" pitchFamily="66" charset="0"/>
              </a:rPr>
              <a:t>decisions regarding the movement between levels and/or suspension </a:t>
            </a:r>
            <a:r>
              <a:rPr lang="en-AU" sz="1200" b="1" dirty="0" smtClean="0">
                <a:solidFill>
                  <a:srgbClr val="FF0000"/>
                </a:solidFill>
                <a:latin typeface="Comic Sans MS" pitchFamily="66" charset="0"/>
              </a:rPr>
              <a:t>are subject </a:t>
            </a:r>
          </a:p>
          <a:p>
            <a:pPr algn="ctr">
              <a:buNone/>
            </a:pPr>
            <a:r>
              <a:rPr lang="en-AU" sz="1200" b="1" dirty="0" smtClean="0">
                <a:solidFill>
                  <a:srgbClr val="FF0000"/>
                </a:solidFill>
                <a:latin typeface="Comic Sans MS" pitchFamily="66" charset="0"/>
              </a:rPr>
              <a:t>to </a:t>
            </a:r>
            <a:r>
              <a:rPr lang="en-AU" sz="1200" b="1" dirty="0" smtClean="0">
                <a:solidFill>
                  <a:srgbClr val="FF0000"/>
                </a:solidFill>
                <a:latin typeface="Comic Sans MS" pitchFamily="66" charset="0"/>
              </a:rPr>
              <a:t>change at the discretion </a:t>
            </a:r>
            <a:r>
              <a:rPr lang="en-AU" sz="1200" b="1" dirty="0" smtClean="0">
                <a:solidFill>
                  <a:srgbClr val="FF0000"/>
                </a:solidFill>
                <a:latin typeface="Comic Sans MS" pitchFamily="66" charset="0"/>
              </a:rPr>
              <a:t>of the </a:t>
            </a:r>
            <a:r>
              <a:rPr lang="en-AU" sz="1200" b="1" dirty="0" smtClean="0">
                <a:solidFill>
                  <a:srgbClr val="FF0000"/>
                </a:solidFill>
                <a:latin typeface="Comic Sans MS" pitchFamily="66" charset="0"/>
              </a:rPr>
              <a:t>PBL team and the school Principal.</a:t>
            </a:r>
            <a:endParaRPr lang="en-AU" sz="1200" dirty="0" smtClean="0">
              <a:solidFill>
                <a:srgbClr val="FF0000"/>
              </a:solidFill>
              <a:latin typeface="Comic Sans MS" pitchFamily="66" charset="0"/>
            </a:endParaRPr>
          </a:p>
          <a:p>
            <a:pPr>
              <a:buNone/>
            </a:pPr>
            <a:endParaRPr lang="en-AU" sz="1200" dirty="0"/>
          </a:p>
        </p:txBody>
      </p:sp>
      <p:sp>
        <p:nvSpPr>
          <p:cNvPr id="3" name="Title 2"/>
          <p:cNvSpPr>
            <a:spLocks noGrp="1"/>
          </p:cNvSpPr>
          <p:nvPr>
            <p:ph type="title"/>
          </p:nvPr>
        </p:nvSpPr>
        <p:spPr>
          <a:xfrm>
            <a:off x="500034" y="142852"/>
            <a:ext cx="8229600" cy="1143000"/>
          </a:xfrm>
        </p:spPr>
        <p:txBody>
          <a:bodyPr>
            <a:normAutofit/>
          </a:bodyPr>
          <a:lstStyle/>
          <a:p>
            <a:pPr algn="ctr"/>
            <a:r>
              <a:rPr lang="en-AU" sz="2800" u="sng" dirty="0" smtClean="0">
                <a:solidFill>
                  <a:schemeClr val="bg2">
                    <a:lumMod val="50000"/>
                  </a:schemeClr>
                </a:solidFill>
              </a:rPr>
              <a:t>What behaviours warrant a change in levels?</a:t>
            </a:r>
            <a:endParaRPr lang="en-AU" sz="2800" u="sng" dirty="0">
              <a:solidFill>
                <a:schemeClr val="bg2">
                  <a:lumMod val="50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What is PBL?&amp;quot;&quot;/&gt;&lt;property id=&quot;20307&quot; value=&quot;263&quot;/&gt;&lt;/object&gt;&lt;object type=&quot;3&quot; unique_id=&quot;10006&quot;&gt;&lt;property id=&quot;20148&quot; value=&quot;5&quot;/&gt;&lt;property id=&quot;20300&quot; value=&quot;Slide 3 - &amp;quot;PBL Statement of Purpose&amp;quot;&quot;/&gt;&lt;property id=&quot;20307&quot; value=&quot;262&quot;/&gt;&lt;/object&gt;&lt;object type=&quot;3&quot; unique_id=&quot;10119&quot;&gt;&lt;property id=&quot;20148&quot; value=&quot;5&quot;/&gt;&lt;property id=&quot;20300&quot; value=&quot;Slide 4 - &amp;quot;We teach PBL at Mount Lewis Infants School through...&amp;quot;&quot;/&gt;&lt;property id=&quot;20307&quot; value=&quot;264&quot;/&gt;&lt;/object&gt;&lt;object type=&quot;3&quot; unique_id=&quot;10120&quot;&gt;&lt;property id=&quot;20148&quot; value=&quot;5&quot;/&gt;&lt;property id=&quot;20300&quot; value=&quot;Slide 5 - &amp;quot;School Rules&amp;quot;&quot;/&gt;&lt;property id=&quot;20307&quot; value=&quot;267&quot;/&gt;&lt;/object&gt;&lt;object type=&quot;3&quot; unique_id=&quot;10121&quot;&gt;&lt;property id=&quot;20148&quot; value=&quot;5&quot;/&gt;&lt;property id=&quot;20300&quot; value=&quot;Slide 6&quot;/&gt;&lt;property id=&quot;20307&quot; value=&quot;265&quot;/&gt;&lt;/object&gt;&lt;object type=&quot;3&quot; unique_id=&quot;10122&quot;&gt;&lt;property id=&quot;20148&quot; value=&quot;5&quot;/&gt;&lt;property id=&quot;20300&quot; value=&quot;Slide 10&quot;/&gt;&lt;property id=&quot;20307&quot; value=&quot;266&quot;/&gt;&lt;/object&gt;&lt;object type=&quot;3&quot; unique_id=&quot;10124&quot;&gt;&lt;property id=&quot;20148&quot; value=&quot;5&quot;/&gt;&lt;property id=&quot;20300&quot; value=&quot;Slide 11&quot;/&gt;&lt;property id=&quot;20307&quot; value=&quot;269&quot;/&gt;&lt;/object&gt;&lt;object type=&quot;3&quot; unique_id=&quot;10162&quot;&gt;&lt;property id=&quot;20148&quot; value=&quot;5&quot;/&gt;&lt;property id=&quot;20300&quot; value=&quot;Slide 12 - &amp;quot;PBL Lessons&amp;quot;&quot;/&gt;&lt;property id=&quot;20307&quot; value=&quot;270&quot;/&gt;&lt;/object&gt;&lt;object type=&quot;3&quot; unique_id=&quot;10199&quot;&gt;&lt;property id=&quot;20148&quot; value=&quot;5&quot;/&gt;&lt;property id=&quot;20300&quot; value=&quot;Slide 13 - &amp;quot;‘Louie Award’ System&amp;#x0D;&amp;#x0A;&amp;quot;&quot;/&gt;&lt;property id=&quot;20307&quot; value=&quot;272&quot;/&gt;&lt;/object&gt;&lt;object type=&quot;3&quot; unique_id=&quot;10200&quot;&gt;&lt;property id=&quot;20148&quot; value=&quot;5&quot;/&gt;&lt;property id=&quot;20300&quot; value=&quot;Slide 14 - &amp;quot;Class Awards&amp;quot;&quot;/&gt;&lt;property id=&quot;20307&quot; value=&quot;271&quot;/&gt;&lt;/object&gt;&lt;object type=&quot;3&quot; unique_id=&quot;10201&quot;&gt;&lt;property id=&quot;20148&quot; value=&quot;5&quot;/&gt;&lt;property id=&quot;20300&quot; value=&quot;Slide 15 - &amp;quot;Silver and Gold Awards&amp;quot;&quot;/&gt;&lt;property id=&quot;20307&quot; value=&quot;273&quot;/&gt;&lt;/object&gt;&lt;object type=&quot;3&quot; unique_id=&quot;10407&quot;&gt;&lt;property id=&quot;20148&quot; value=&quot;5&quot;/&gt;&lt;property id=&quot;20300&quot; value=&quot;Slide 7 - &amp;quot;&amp;#x0D;&amp;#x0A;&amp;#x0D;&amp;#x0A;&amp;#x0D;&amp;#x0A;&amp;#x0D;&amp;#x0A; &amp;#x0D;&amp;#x0A; &amp;#x0D;&amp;#x0A; &amp;#x0D;&amp;#x0A;&amp;#x0D;&amp;#x0A;&amp;#x0D;&amp;#x0A;&amp;#x0D;&amp;#x0A;&amp;#x0D;&amp;#x0A;&amp;#x0D;&amp;#x0A;&amp;#x0D;&amp;#x0A;&amp;#x0D;&amp;#x0A;&amp;#x0D;&amp;#x0A;&amp;#x0D;&amp;#x0A;&amp;#x0D;&amp;#x0A;&amp;#x0D;&amp;#x0A;&amp;#x0D;&amp;#x0A;&amp;#x0D;&amp;#x0A;&amp;#x0D;&amp;#x0A;&amp;#x0D;&amp;#x0A;&amp;#x0D;&amp;#x0A;&amp;#x0D;&amp;#x0A;&amp;#x0D;&amp;#x0A;All students will begin each term on ‘Level One’. Teachers will acknowledge students po&quot;/&gt;&lt;property id=&quot;20307&quot; value=&quot;277&quot;/&gt;&lt;/object&gt;&lt;object type=&quot;3&quot; unique_id=&quot;10408&quot;&gt;&lt;property id=&quot;20148&quot; value=&quot;5&quot;/&gt;&lt;property id=&quot;20300&quot; value=&quot;Slide 8&quot;/&gt;&lt;property id=&quot;20307&quot; value=&quot;279&quot;/&gt;&lt;/object&gt;&lt;object type=&quot;3&quot; unique_id=&quot;10409&quot;&gt;&lt;property id=&quot;20148&quot; value=&quot;5&quot;/&gt;&lt;property id=&quot;20300&quot; value=&quot;Slide 16&quot;/&gt;&lt;property id=&quot;20307&quot; value=&quot;276&quot;/&gt;&lt;/object&gt;&lt;object type=&quot;3&quot; unique_id=&quot;10463&quot;&gt;&lt;property id=&quot;20148&quot; value=&quot;5&quot;/&gt;&lt;property id=&quot;20300&quot; value=&quot;Slide 9 - &amp;quot;What behaviours warrant a change in levels?&amp;quot;&quot;/&gt;&lt;property id=&quot;20307&quot; value=&quot;28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TotalTime>
  <Words>1514</Words>
  <Application>Microsoft Office PowerPoint</Application>
  <PresentationFormat>On-screen Show (4:3)</PresentationFormat>
  <Paragraphs>285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Slide 1</vt:lpstr>
      <vt:lpstr>What is PBL?</vt:lpstr>
      <vt:lpstr>PBL Statement of Purpose</vt:lpstr>
      <vt:lpstr>We teach PBL at Mount Lewis Infants School through...</vt:lpstr>
      <vt:lpstr>School Rules</vt:lpstr>
      <vt:lpstr>Slide 6</vt:lpstr>
      <vt:lpstr>                            All students will begin each term on ‘Level One’. Teachers will acknowledge students positive behaviours at the end of each week with a ‘PBL stamp’ on class chart.   In a ten week term, students will need to acquire 9 stamps to be part of end of term reward day celebration. In an eleven week term, students will need to acquire 10 stamps to be part of end of term reward day celebration.   When a student is moved down to level two, they are to remain on that level for one week before they are eligible to redeem their position at level one (refer to page 2).  When a student is placed on level three, they are to remain on that level for two weeks before they are eligible to redeem their position at level two. Once a student returns to level two, they will remain on this level for an additional week before returning to level one.  If students are unable to reach the stamp quota for the term, they are not eligible to participate in the end of term celebration. At the onset of each term, all students begin at level one.   All decisions regarding the movement between levels are subject to change at the discretion of the PBL team and the Principal.                           </vt:lpstr>
      <vt:lpstr>Slide 8</vt:lpstr>
      <vt:lpstr>What behaviours warrant a change in levels?</vt:lpstr>
      <vt:lpstr>Slide 10</vt:lpstr>
      <vt:lpstr>Slide 11</vt:lpstr>
      <vt:lpstr>PBL Lessons</vt:lpstr>
      <vt:lpstr>‘Louie Award’ System </vt:lpstr>
      <vt:lpstr>Class Awards</vt:lpstr>
      <vt:lpstr>Silver and Gold Awards</vt:lpstr>
      <vt:lpstr>Slide 16</vt:lpstr>
    </vt:vector>
  </TitlesOfParts>
  <Company>DET NSW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 User</dc:creator>
  <cp:lastModifiedBy>DET User</cp:lastModifiedBy>
  <cp:revision>17</cp:revision>
  <dcterms:created xsi:type="dcterms:W3CDTF">2012-02-19T22:29:30Z</dcterms:created>
  <dcterms:modified xsi:type="dcterms:W3CDTF">2012-02-20T00:01:19Z</dcterms:modified>
</cp:coreProperties>
</file>